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5143500" type="screen16x9"/>
  <p:notesSz cx="6858000" cy="9144000"/>
  <p:embeddedFontLst>
    <p:embeddedFont>
      <p:font typeface="Inter" panose="02000503000000020004" pitchFamily="2" charset="0"/>
      <p:regular r:id="rId41"/>
      <p:bold r:id="rId42"/>
      <p:italic r:id="rId43"/>
      <p:boldItalic r:id="rId44"/>
    </p:embeddedFont>
    <p:embeddedFont>
      <p:font typeface="Inter Medium" panose="02000503000000020004" pitchFamily="2" charset="0"/>
      <p:regular r:id="rId45"/>
      <p:bold r:id="rId46"/>
      <p:italic r:id="rId47"/>
      <p:boldItalic r:id="rId48"/>
    </p:embeddedFont>
    <p:embeddedFont>
      <p:font typeface="Ultra" panose="02060505000000020004" pitchFamily="18"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81"/>
    <p:restoredTop sz="94718"/>
  </p:normalViewPr>
  <p:slideViewPr>
    <p:cSldViewPr snapToGrid="0">
      <p:cViewPr varScale="1">
        <p:scale>
          <a:sx n="70" d="100"/>
          <a:sy n="70" d="100"/>
        </p:scale>
        <p:origin x="192" y="15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a11a67402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ca11a67402_1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ca11a67402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2ca11a67402_1_1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ca11a67402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2ca11a67402_1_1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ca11a67402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2ca11a67402_1_1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ca11a67402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2ca11a67402_1_1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ca11a67402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2ca11a67402_1_1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ca11a67402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2ca11a67402_1_18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ca11a67402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2ca11a67402_1_19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ca11a67402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2ca11a67402_1_1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ca11a67402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2ca11a67402_1_2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ca11a67402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2ca11a67402_1_2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a11a67402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2ca11a67402_1_2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ca11a67402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2ca11a67402_1_2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ca11a67402_1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g2ca11a67402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ca11a67402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g2ca11a67402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ca11a67402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g2ca11a67402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ca11a67402_1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2ca11a67402_1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ca11a67402_1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2ca11a67402_1_3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ca11a67402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2ca11a67402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ca11a67402_1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g2ca11a67402_1_4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cb7badaf9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g2cb7badaf9e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cb7badaf9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cb7badaf9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ca11a67402_1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2ca11a67402_1_2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cb7badaf9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g2cb7badaf9e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cb7badaf9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9" name="Google Shape;579;g2cb7badaf9e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ca11a67402_1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g2ca11a67402_1_4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ca11a67402_1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g2ca11a67402_1_4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ca11a67402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g2ca11a67402_1_4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ca11a67402_1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2ca11a67402_1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ca11a67402_1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5" name="Google Shape;655;g2ca11a67402_1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701cc27609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701cc27609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ca11a67402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ca11a67402_1_2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a11a67402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2ca11a67402_1_2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a11a67402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2ca11a67402_1_9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ca11a67402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ca11a67402_1_10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d1ad88aa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d1ad88aa1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d1ad88aa1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2d1ad88aa1e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s://arduino.esp8266.com/stable/package_esp8266com_index.json"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hyperlink" Target="http://www.youtube.com/watch?v=vAoB4VbhRzM"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hyperlink" Target="http://drive.google.com/file/d/1SelTD3Xg_ifesdP7Dj-wKvZgCRRqDwD8/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128"/>
        <p:cNvGrpSpPr/>
        <p:nvPr/>
      </p:nvGrpSpPr>
      <p:grpSpPr>
        <a:xfrm>
          <a:off x="0" y="0"/>
          <a:ext cx="0" cy="0"/>
          <a:chOff x="0" y="0"/>
          <a:chExt cx="0" cy="0"/>
        </a:xfrm>
      </p:grpSpPr>
      <p:grpSp>
        <p:nvGrpSpPr>
          <p:cNvPr id="129" name="Google Shape;129;p25"/>
          <p:cNvGrpSpPr/>
          <p:nvPr/>
        </p:nvGrpSpPr>
        <p:grpSpPr>
          <a:xfrm>
            <a:off x="993298" y="612018"/>
            <a:ext cx="7221088" cy="2994596"/>
            <a:chOff x="-396421" y="-189889"/>
            <a:chExt cx="3803700" cy="1577400"/>
          </a:xfrm>
        </p:grpSpPr>
        <p:sp>
          <p:nvSpPr>
            <p:cNvPr id="130" name="Google Shape;130;p25"/>
            <p:cNvSpPr/>
            <p:nvPr/>
          </p:nvSpPr>
          <p:spPr>
            <a:xfrm>
              <a:off x="0" y="0"/>
              <a:ext cx="3010857" cy="1320161"/>
            </a:xfrm>
            <a:custGeom>
              <a:avLst/>
              <a:gdLst/>
              <a:ahLst/>
              <a:cxnLst/>
              <a:rect l="l" t="t" r="r" b="b"/>
              <a:pathLst>
                <a:path w="3010857" h="1320161" extrusionOk="0">
                  <a:moveTo>
                    <a:pt x="16931" y="0"/>
                  </a:moveTo>
                  <a:lnTo>
                    <a:pt x="2993927" y="0"/>
                  </a:lnTo>
                  <a:cubicBezTo>
                    <a:pt x="2998417" y="0"/>
                    <a:pt x="3002724" y="1784"/>
                    <a:pt x="3005899" y="4959"/>
                  </a:cubicBezTo>
                  <a:cubicBezTo>
                    <a:pt x="3009074" y="8134"/>
                    <a:pt x="3010857" y="12440"/>
                    <a:pt x="3010857" y="16931"/>
                  </a:cubicBezTo>
                  <a:lnTo>
                    <a:pt x="3010857" y="1303231"/>
                  </a:lnTo>
                  <a:cubicBezTo>
                    <a:pt x="3010857" y="1307721"/>
                    <a:pt x="3009074" y="1312027"/>
                    <a:pt x="3005899" y="1315202"/>
                  </a:cubicBezTo>
                  <a:cubicBezTo>
                    <a:pt x="3002724" y="1318377"/>
                    <a:pt x="2998417" y="1320161"/>
                    <a:pt x="2993927" y="1320161"/>
                  </a:cubicBezTo>
                  <a:lnTo>
                    <a:pt x="16931" y="1320161"/>
                  </a:lnTo>
                  <a:cubicBezTo>
                    <a:pt x="12440" y="1320161"/>
                    <a:pt x="8134" y="1318377"/>
                    <a:pt x="4959" y="1315202"/>
                  </a:cubicBezTo>
                  <a:cubicBezTo>
                    <a:pt x="1784" y="1312027"/>
                    <a:pt x="0" y="1307721"/>
                    <a:pt x="0" y="1303231"/>
                  </a:cubicBezTo>
                  <a:lnTo>
                    <a:pt x="0" y="16931"/>
                  </a:lnTo>
                  <a:cubicBezTo>
                    <a:pt x="0" y="12440"/>
                    <a:pt x="1784" y="8134"/>
                    <a:pt x="4959" y="4959"/>
                  </a:cubicBezTo>
                  <a:cubicBezTo>
                    <a:pt x="8134" y="1784"/>
                    <a:pt x="12440" y="0"/>
                    <a:pt x="16931"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1" name="Google Shape;131;p25"/>
            <p:cNvSpPr txBox="1"/>
            <p:nvPr/>
          </p:nvSpPr>
          <p:spPr>
            <a:xfrm>
              <a:off x="-396421" y="-189889"/>
              <a:ext cx="3803700" cy="1577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6000">
                  <a:solidFill>
                    <a:srgbClr val="000001"/>
                  </a:solidFill>
                  <a:latin typeface="Ultra"/>
                  <a:ea typeface="Ultra"/>
                  <a:cs typeface="Ultra"/>
                  <a:sym typeface="Ultra"/>
                </a:rPr>
                <a:t>ESP8266 WORKSHOP</a:t>
              </a:r>
              <a:endParaRPr sz="100"/>
            </a:p>
          </p:txBody>
        </p:sp>
      </p:grpSp>
      <p:grpSp>
        <p:nvGrpSpPr>
          <p:cNvPr id="132" name="Google Shape;132;p25"/>
          <p:cNvGrpSpPr/>
          <p:nvPr/>
        </p:nvGrpSpPr>
        <p:grpSpPr>
          <a:xfrm>
            <a:off x="2051750" y="3568250"/>
            <a:ext cx="5433901" cy="947477"/>
            <a:chOff x="-85017" y="-23408"/>
            <a:chExt cx="2703971" cy="344700"/>
          </a:xfrm>
        </p:grpSpPr>
        <p:sp>
          <p:nvSpPr>
            <p:cNvPr id="133" name="Google Shape;133;p25"/>
            <p:cNvSpPr/>
            <p:nvPr/>
          </p:nvSpPr>
          <p:spPr>
            <a:xfrm>
              <a:off x="-47049" y="-9477"/>
              <a:ext cx="2666003" cy="316838"/>
            </a:xfrm>
            <a:custGeom>
              <a:avLst/>
              <a:gdLst/>
              <a:ahLst/>
              <a:cxnLst/>
              <a:rect l="l" t="t" r="r" b="b"/>
              <a:pathLst>
                <a:path w="2666003" h="316838" extrusionOk="0">
                  <a:moveTo>
                    <a:pt x="19121" y="0"/>
                  </a:moveTo>
                  <a:lnTo>
                    <a:pt x="2646882" y="0"/>
                  </a:lnTo>
                  <a:cubicBezTo>
                    <a:pt x="2657442" y="0"/>
                    <a:pt x="2666003" y="8561"/>
                    <a:pt x="2666003" y="19121"/>
                  </a:cubicBezTo>
                  <a:lnTo>
                    <a:pt x="2666003" y="297717"/>
                  </a:lnTo>
                  <a:cubicBezTo>
                    <a:pt x="2666003" y="302788"/>
                    <a:pt x="2663988" y="307651"/>
                    <a:pt x="2660402" y="311237"/>
                  </a:cubicBezTo>
                  <a:cubicBezTo>
                    <a:pt x="2656817" y="314823"/>
                    <a:pt x="2651953" y="316838"/>
                    <a:pt x="2646882" y="316838"/>
                  </a:cubicBezTo>
                  <a:lnTo>
                    <a:pt x="19121" y="316838"/>
                  </a:lnTo>
                  <a:cubicBezTo>
                    <a:pt x="8561" y="316838"/>
                    <a:pt x="0" y="308277"/>
                    <a:pt x="0" y="297717"/>
                  </a:cubicBezTo>
                  <a:lnTo>
                    <a:pt x="0" y="19121"/>
                  </a:lnTo>
                  <a:cubicBezTo>
                    <a:pt x="0" y="8561"/>
                    <a:pt x="8561" y="0"/>
                    <a:pt x="19121"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4" name="Google Shape;134;p25"/>
            <p:cNvSpPr txBox="1"/>
            <p:nvPr/>
          </p:nvSpPr>
          <p:spPr>
            <a:xfrm>
              <a:off x="-85017" y="-23408"/>
              <a:ext cx="2666100" cy="3447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 sz="1900">
                  <a:solidFill>
                    <a:srgbClr val="000001"/>
                  </a:solidFill>
                  <a:latin typeface="Inter Medium"/>
                  <a:ea typeface="Inter Medium"/>
                  <a:cs typeface="Inter Medium"/>
                  <a:sym typeface="Inter Medium"/>
                </a:rPr>
                <a:t>Exploring how NodeMCU is use to become IoT</a:t>
              </a:r>
              <a:endParaRPr sz="700"/>
            </a:p>
          </p:txBody>
        </p:sp>
      </p:grpSp>
      <p:sp>
        <p:nvSpPr>
          <p:cNvPr id="135" name="Google Shape;135;p25"/>
          <p:cNvSpPr/>
          <p:nvPr/>
        </p:nvSpPr>
        <p:spPr>
          <a:xfrm rot="2699999">
            <a:off x="1216513" y="3561314"/>
            <a:ext cx="578137" cy="1449872"/>
          </a:xfrm>
          <a:custGeom>
            <a:avLst/>
            <a:gdLst/>
            <a:ahLst/>
            <a:cxnLst/>
            <a:rect l="l" t="t" r="r" b="b"/>
            <a:pathLst>
              <a:path w="1156273" h="2899744" extrusionOk="0">
                <a:moveTo>
                  <a:pt x="0" y="0"/>
                </a:moveTo>
                <a:lnTo>
                  <a:pt x="1156273" y="0"/>
                </a:lnTo>
                <a:lnTo>
                  <a:pt x="1156273" y="2899744"/>
                </a:lnTo>
                <a:lnTo>
                  <a:pt x="0" y="2899744"/>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6" name="Google Shape;136;p25"/>
          <p:cNvSpPr/>
          <p:nvPr/>
        </p:nvSpPr>
        <p:spPr>
          <a:xfrm rot="-2126268">
            <a:off x="7456652" y="2837052"/>
            <a:ext cx="1663165" cy="2303987"/>
          </a:xfrm>
          <a:custGeom>
            <a:avLst/>
            <a:gdLst/>
            <a:ahLst/>
            <a:cxnLst/>
            <a:rect l="l" t="t" r="r" b="b"/>
            <a:pathLst>
              <a:path w="3325291" h="4606534" extrusionOk="0">
                <a:moveTo>
                  <a:pt x="0" y="0"/>
                </a:moveTo>
                <a:lnTo>
                  <a:pt x="3325290" y="0"/>
                </a:lnTo>
                <a:lnTo>
                  <a:pt x="3325290" y="4606534"/>
                </a:lnTo>
                <a:lnTo>
                  <a:pt x="0" y="4606534"/>
                </a:lnTo>
                <a:lnTo>
                  <a:pt x="0" y="0"/>
                </a:lnTo>
                <a:close/>
              </a:path>
            </a:pathLst>
          </a:custGeom>
          <a:blipFill rotWithShape="1">
            <a:blip r:embed="rId4">
              <a:alphaModFix/>
            </a:blip>
            <a:stretch>
              <a:fillRect t="-2391"/>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7" name="Google Shape;137;p25"/>
          <p:cNvSpPr/>
          <p:nvPr/>
        </p:nvSpPr>
        <p:spPr>
          <a:xfrm rot="1855922">
            <a:off x="2974045" y="-327059"/>
            <a:ext cx="2814910" cy="496128"/>
          </a:xfrm>
          <a:custGeom>
            <a:avLst/>
            <a:gdLst/>
            <a:ahLst/>
            <a:cxnLst/>
            <a:rect l="l" t="t" r="r" b="b"/>
            <a:pathLst>
              <a:path w="5629820" h="992256" extrusionOk="0">
                <a:moveTo>
                  <a:pt x="0" y="0"/>
                </a:moveTo>
                <a:lnTo>
                  <a:pt x="5629820" y="0"/>
                </a:lnTo>
                <a:lnTo>
                  <a:pt x="5629820" y="992256"/>
                </a:lnTo>
                <a:lnTo>
                  <a:pt x="0" y="992256"/>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8" name="Google Shape;138;p25"/>
          <p:cNvSpPr/>
          <p:nvPr/>
        </p:nvSpPr>
        <p:spPr>
          <a:xfrm rot="-7845794">
            <a:off x="3795761" y="5142432"/>
            <a:ext cx="2814910" cy="496128"/>
          </a:xfrm>
          <a:custGeom>
            <a:avLst/>
            <a:gdLst/>
            <a:ahLst/>
            <a:cxnLst/>
            <a:rect l="l" t="t" r="r" b="b"/>
            <a:pathLst>
              <a:path w="5629820" h="992256" extrusionOk="0">
                <a:moveTo>
                  <a:pt x="0" y="0"/>
                </a:moveTo>
                <a:lnTo>
                  <a:pt x="5629819" y="0"/>
                </a:lnTo>
                <a:lnTo>
                  <a:pt x="5629819" y="992255"/>
                </a:lnTo>
                <a:lnTo>
                  <a:pt x="0" y="992255"/>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9" name="Google Shape;139;p25"/>
          <p:cNvSpPr/>
          <p:nvPr/>
        </p:nvSpPr>
        <p:spPr>
          <a:xfrm rot="-2833555">
            <a:off x="6922510" y="163558"/>
            <a:ext cx="3840721" cy="694530"/>
          </a:xfrm>
          <a:custGeom>
            <a:avLst/>
            <a:gdLst/>
            <a:ahLst/>
            <a:cxnLst/>
            <a:rect l="l" t="t" r="r" b="b"/>
            <a:pathLst>
              <a:path w="7671380" h="1387241" extrusionOk="0">
                <a:moveTo>
                  <a:pt x="0" y="0"/>
                </a:moveTo>
                <a:lnTo>
                  <a:pt x="7671380" y="0"/>
                </a:lnTo>
                <a:lnTo>
                  <a:pt x="7671380" y="1387242"/>
                </a:lnTo>
                <a:lnTo>
                  <a:pt x="0" y="1387242"/>
                </a:lnTo>
                <a:lnTo>
                  <a:pt x="0" y="0"/>
                </a:lnTo>
                <a:close/>
              </a:path>
            </a:pathLst>
          </a:custGeom>
          <a:blipFill rotWithShape="1">
            <a:blip r:embed="rId6">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0" name="Google Shape;140;p25"/>
          <p:cNvSpPr/>
          <p:nvPr/>
        </p:nvSpPr>
        <p:spPr>
          <a:xfrm rot="10800000">
            <a:off x="725878" y="-212476"/>
            <a:ext cx="779705" cy="2086166"/>
          </a:xfrm>
          <a:custGeom>
            <a:avLst/>
            <a:gdLst/>
            <a:ahLst/>
            <a:cxnLst/>
            <a:rect l="l" t="t" r="r" b="b"/>
            <a:pathLst>
              <a:path w="1559409" h="4172331" extrusionOk="0">
                <a:moveTo>
                  <a:pt x="0" y="0"/>
                </a:moveTo>
                <a:lnTo>
                  <a:pt x="1559408" y="0"/>
                </a:lnTo>
                <a:lnTo>
                  <a:pt x="1559408" y="4172331"/>
                </a:lnTo>
                <a:lnTo>
                  <a:pt x="0" y="4172331"/>
                </a:lnTo>
                <a:lnTo>
                  <a:pt x="0" y="0"/>
                </a:lnTo>
                <a:close/>
              </a:path>
            </a:pathLst>
          </a:custGeom>
          <a:blipFill rotWithShape="1">
            <a:blip r:embed="rId7">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1" name="Google Shape;141;p25"/>
          <p:cNvSpPr/>
          <p:nvPr/>
        </p:nvSpPr>
        <p:spPr>
          <a:xfrm rot="-9483364">
            <a:off x="-1246840" y="3497529"/>
            <a:ext cx="2925526" cy="1396939"/>
          </a:xfrm>
          <a:custGeom>
            <a:avLst/>
            <a:gdLst/>
            <a:ahLst/>
            <a:cxnLst/>
            <a:rect l="l" t="t" r="r" b="b"/>
            <a:pathLst>
              <a:path w="5851051" h="2793877" extrusionOk="0">
                <a:moveTo>
                  <a:pt x="0" y="0"/>
                </a:moveTo>
                <a:lnTo>
                  <a:pt x="5851050" y="0"/>
                </a:lnTo>
                <a:lnTo>
                  <a:pt x="5851050" y="2793877"/>
                </a:lnTo>
                <a:lnTo>
                  <a:pt x="0" y="2793877"/>
                </a:lnTo>
                <a:lnTo>
                  <a:pt x="0" y="0"/>
                </a:lnTo>
                <a:close/>
              </a:path>
            </a:pathLst>
          </a:custGeom>
          <a:blipFill rotWithShape="1">
            <a:blip r:embed="rId8">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273"/>
        <p:cNvGrpSpPr/>
        <p:nvPr/>
      </p:nvGrpSpPr>
      <p:grpSpPr>
        <a:xfrm>
          <a:off x="0" y="0"/>
          <a:ext cx="0" cy="0"/>
          <a:chOff x="0" y="0"/>
          <a:chExt cx="0" cy="0"/>
        </a:xfrm>
      </p:grpSpPr>
      <p:sp>
        <p:nvSpPr>
          <p:cNvPr id="274" name="Google Shape;274;p34"/>
          <p:cNvSpPr/>
          <p:nvPr/>
        </p:nvSpPr>
        <p:spPr>
          <a:xfrm rot="-1192853">
            <a:off x="6863222" y="3491140"/>
            <a:ext cx="2117386" cy="1332028"/>
          </a:xfrm>
          <a:custGeom>
            <a:avLst/>
            <a:gdLst/>
            <a:ahLst/>
            <a:cxnLst/>
            <a:rect l="l" t="t" r="r" b="b"/>
            <a:pathLst>
              <a:path w="4234772" h="2664056" extrusionOk="0">
                <a:moveTo>
                  <a:pt x="0" y="0"/>
                </a:moveTo>
                <a:lnTo>
                  <a:pt x="4234771" y="0"/>
                </a:lnTo>
                <a:lnTo>
                  <a:pt x="4234771" y="2664056"/>
                </a:lnTo>
                <a:lnTo>
                  <a:pt x="0" y="266405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275" name="Google Shape;275;p34"/>
          <p:cNvGrpSpPr/>
          <p:nvPr/>
        </p:nvGrpSpPr>
        <p:grpSpPr>
          <a:xfrm>
            <a:off x="1830529" y="909486"/>
            <a:ext cx="5482942" cy="3200766"/>
            <a:chOff x="0" y="-137351"/>
            <a:chExt cx="2888134" cy="1686000"/>
          </a:xfrm>
        </p:grpSpPr>
        <p:sp>
          <p:nvSpPr>
            <p:cNvPr id="276" name="Google Shape;276;p34"/>
            <p:cNvSpPr/>
            <p:nvPr/>
          </p:nvSpPr>
          <p:spPr>
            <a:xfrm>
              <a:off x="0" y="0"/>
              <a:ext cx="2888134" cy="1476490"/>
            </a:xfrm>
            <a:custGeom>
              <a:avLst/>
              <a:gdLst/>
              <a:ahLst/>
              <a:cxnLst/>
              <a:rect l="l" t="t" r="r" b="b"/>
              <a:pathLst>
                <a:path w="2888134" h="1476490" extrusionOk="0">
                  <a:moveTo>
                    <a:pt x="17650" y="0"/>
                  </a:moveTo>
                  <a:lnTo>
                    <a:pt x="2870484" y="0"/>
                  </a:lnTo>
                  <a:cubicBezTo>
                    <a:pt x="2880232" y="0"/>
                    <a:pt x="2888134" y="7902"/>
                    <a:pt x="2888134" y="17650"/>
                  </a:cubicBezTo>
                  <a:lnTo>
                    <a:pt x="2888134" y="1458840"/>
                  </a:lnTo>
                  <a:cubicBezTo>
                    <a:pt x="2888134" y="1463521"/>
                    <a:pt x="2886275" y="1468010"/>
                    <a:pt x="2882965" y="1471321"/>
                  </a:cubicBezTo>
                  <a:cubicBezTo>
                    <a:pt x="2879655" y="1474631"/>
                    <a:pt x="2875165" y="1476490"/>
                    <a:pt x="2870484" y="1476490"/>
                  </a:cubicBezTo>
                  <a:lnTo>
                    <a:pt x="17650" y="1476490"/>
                  </a:lnTo>
                  <a:cubicBezTo>
                    <a:pt x="12969" y="1476490"/>
                    <a:pt x="8480" y="1474631"/>
                    <a:pt x="5170" y="1471321"/>
                  </a:cubicBezTo>
                  <a:cubicBezTo>
                    <a:pt x="1860" y="1468010"/>
                    <a:pt x="0" y="1463521"/>
                    <a:pt x="0" y="1458840"/>
                  </a:cubicBezTo>
                  <a:lnTo>
                    <a:pt x="0" y="17650"/>
                  </a:lnTo>
                  <a:cubicBezTo>
                    <a:pt x="0" y="12969"/>
                    <a:pt x="1860" y="8480"/>
                    <a:pt x="5170" y="5170"/>
                  </a:cubicBezTo>
                  <a:cubicBezTo>
                    <a:pt x="8480" y="1860"/>
                    <a:pt x="12969" y="0"/>
                    <a:pt x="17650"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7" name="Google Shape;277;p34"/>
            <p:cNvSpPr txBox="1"/>
            <p:nvPr/>
          </p:nvSpPr>
          <p:spPr>
            <a:xfrm>
              <a:off x="0" y="-137351"/>
              <a:ext cx="2888100" cy="16860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5000">
                  <a:solidFill>
                    <a:srgbClr val="000001"/>
                  </a:solidFill>
                  <a:latin typeface="Ultra"/>
                  <a:ea typeface="Ultra"/>
                  <a:cs typeface="Ultra"/>
                  <a:sym typeface="Ultra"/>
                </a:rPr>
                <a:t>SETTING UP ESP8266 TO ARDUINO IDE</a:t>
              </a:r>
              <a:endParaRPr sz="200"/>
            </a:p>
          </p:txBody>
        </p:sp>
      </p:grpSp>
      <p:sp>
        <p:nvSpPr>
          <p:cNvPr id="278" name="Google Shape;278;p34"/>
          <p:cNvSpPr/>
          <p:nvPr/>
        </p:nvSpPr>
        <p:spPr>
          <a:xfrm rot="1855922">
            <a:off x="2974045" y="-327059"/>
            <a:ext cx="2814910" cy="496128"/>
          </a:xfrm>
          <a:custGeom>
            <a:avLst/>
            <a:gdLst/>
            <a:ahLst/>
            <a:cxnLst/>
            <a:rect l="l" t="t" r="r" b="b"/>
            <a:pathLst>
              <a:path w="5629820" h="992256" extrusionOk="0">
                <a:moveTo>
                  <a:pt x="0" y="0"/>
                </a:moveTo>
                <a:lnTo>
                  <a:pt x="5629820" y="0"/>
                </a:lnTo>
                <a:lnTo>
                  <a:pt x="5629820" y="992256"/>
                </a:lnTo>
                <a:lnTo>
                  <a:pt x="0" y="99225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9" name="Google Shape;279;p34"/>
          <p:cNvSpPr/>
          <p:nvPr/>
        </p:nvSpPr>
        <p:spPr>
          <a:xfrm rot="-7845794">
            <a:off x="3795761" y="5142432"/>
            <a:ext cx="2814910" cy="496128"/>
          </a:xfrm>
          <a:custGeom>
            <a:avLst/>
            <a:gdLst/>
            <a:ahLst/>
            <a:cxnLst/>
            <a:rect l="l" t="t" r="r" b="b"/>
            <a:pathLst>
              <a:path w="5629820" h="992256" extrusionOk="0">
                <a:moveTo>
                  <a:pt x="0" y="0"/>
                </a:moveTo>
                <a:lnTo>
                  <a:pt x="5629819" y="0"/>
                </a:lnTo>
                <a:lnTo>
                  <a:pt x="5629819" y="992255"/>
                </a:lnTo>
                <a:lnTo>
                  <a:pt x="0" y="992255"/>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0" name="Google Shape;280;p34"/>
          <p:cNvSpPr/>
          <p:nvPr/>
        </p:nvSpPr>
        <p:spPr>
          <a:xfrm rot="-2829166">
            <a:off x="6924479" y="167540"/>
            <a:ext cx="3835690" cy="693620"/>
          </a:xfrm>
          <a:custGeom>
            <a:avLst/>
            <a:gdLst/>
            <a:ahLst/>
            <a:cxnLst/>
            <a:rect l="l" t="t" r="r" b="b"/>
            <a:pathLst>
              <a:path w="7671380" h="1387241" extrusionOk="0">
                <a:moveTo>
                  <a:pt x="0" y="0"/>
                </a:moveTo>
                <a:lnTo>
                  <a:pt x="7671380" y="0"/>
                </a:lnTo>
                <a:lnTo>
                  <a:pt x="7671380" y="1387242"/>
                </a:lnTo>
                <a:lnTo>
                  <a:pt x="0" y="1387242"/>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1" name="Google Shape;281;p34"/>
          <p:cNvSpPr/>
          <p:nvPr/>
        </p:nvSpPr>
        <p:spPr>
          <a:xfrm rot="-9483364">
            <a:off x="-1246840" y="3497529"/>
            <a:ext cx="2925526" cy="1396939"/>
          </a:xfrm>
          <a:custGeom>
            <a:avLst/>
            <a:gdLst/>
            <a:ahLst/>
            <a:cxnLst/>
            <a:rect l="l" t="t" r="r" b="b"/>
            <a:pathLst>
              <a:path w="5851051" h="2793877" extrusionOk="0">
                <a:moveTo>
                  <a:pt x="0" y="0"/>
                </a:moveTo>
                <a:lnTo>
                  <a:pt x="5851050" y="0"/>
                </a:lnTo>
                <a:lnTo>
                  <a:pt x="5851050" y="2793877"/>
                </a:lnTo>
                <a:lnTo>
                  <a:pt x="0" y="2793877"/>
                </a:lnTo>
                <a:lnTo>
                  <a:pt x="0" y="0"/>
                </a:lnTo>
                <a:close/>
              </a:path>
            </a:pathLst>
          </a:custGeom>
          <a:blipFill rotWithShape="1">
            <a:blip r:embed="rId6">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2" name="Google Shape;282;p34"/>
          <p:cNvSpPr/>
          <p:nvPr/>
        </p:nvSpPr>
        <p:spPr>
          <a:xfrm rot="-9938449">
            <a:off x="-18756" y="149058"/>
            <a:ext cx="2133013" cy="2042360"/>
          </a:xfrm>
          <a:custGeom>
            <a:avLst/>
            <a:gdLst/>
            <a:ahLst/>
            <a:cxnLst/>
            <a:rect l="l" t="t" r="r" b="b"/>
            <a:pathLst>
              <a:path w="4266026" h="4084720" extrusionOk="0">
                <a:moveTo>
                  <a:pt x="0" y="0"/>
                </a:moveTo>
                <a:lnTo>
                  <a:pt x="4266026" y="0"/>
                </a:lnTo>
                <a:lnTo>
                  <a:pt x="4266026" y="4084720"/>
                </a:lnTo>
                <a:lnTo>
                  <a:pt x="0" y="4084720"/>
                </a:lnTo>
                <a:lnTo>
                  <a:pt x="0" y="0"/>
                </a:lnTo>
                <a:close/>
              </a:path>
            </a:pathLst>
          </a:custGeom>
          <a:blipFill rotWithShape="1">
            <a:blip r:embed="rId7">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286"/>
        <p:cNvGrpSpPr/>
        <p:nvPr/>
      </p:nvGrpSpPr>
      <p:grpSpPr>
        <a:xfrm>
          <a:off x="0" y="0"/>
          <a:ext cx="0" cy="0"/>
          <a:chOff x="0" y="0"/>
          <a:chExt cx="0" cy="0"/>
        </a:xfrm>
      </p:grpSpPr>
      <p:sp>
        <p:nvSpPr>
          <p:cNvPr id="287" name="Google Shape;287;p35"/>
          <p:cNvSpPr/>
          <p:nvPr/>
        </p:nvSpPr>
        <p:spPr>
          <a:xfrm>
            <a:off x="311635" y="1204886"/>
            <a:ext cx="2121533" cy="3683067"/>
          </a:xfrm>
          <a:custGeom>
            <a:avLst/>
            <a:gdLst/>
            <a:ahLst/>
            <a:cxnLst/>
            <a:rect l="l" t="t" r="r" b="b"/>
            <a:pathLst>
              <a:path w="4243065" h="7366133" extrusionOk="0">
                <a:moveTo>
                  <a:pt x="0" y="0"/>
                </a:moveTo>
                <a:lnTo>
                  <a:pt x="4243065" y="0"/>
                </a:lnTo>
                <a:lnTo>
                  <a:pt x="4243065" y="7366132"/>
                </a:lnTo>
                <a:lnTo>
                  <a:pt x="0" y="7366132"/>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288" name="Google Shape;288;p35"/>
          <p:cNvGrpSpPr/>
          <p:nvPr/>
        </p:nvGrpSpPr>
        <p:grpSpPr>
          <a:xfrm>
            <a:off x="231420" y="381000"/>
            <a:ext cx="565859" cy="554267"/>
            <a:chOff x="0" y="0"/>
            <a:chExt cx="829799" cy="812800"/>
          </a:xfrm>
        </p:grpSpPr>
        <p:sp>
          <p:nvSpPr>
            <p:cNvPr id="289" name="Google Shape;289;p35"/>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0" name="Google Shape;290;p35"/>
            <p:cNvSpPr txBox="1"/>
            <p:nvPr/>
          </p:nvSpPr>
          <p:spPr>
            <a:xfrm>
              <a:off x="77794" y="66675"/>
              <a:ext cx="674212" cy="669925"/>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1</a:t>
              </a:r>
              <a:endParaRPr sz="700"/>
            </a:p>
          </p:txBody>
        </p:sp>
      </p:grpSp>
      <p:grpSp>
        <p:nvGrpSpPr>
          <p:cNvPr id="291" name="Google Shape;291;p35"/>
          <p:cNvGrpSpPr/>
          <p:nvPr/>
        </p:nvGrpSpPr>
        <p:grpSpPr>
          <a:xfrm>
            <a:off x="2888895" y="366713"/>
            <a:ext cx="580445" cy="568554"/>
            <a:chOff x="0" y="0"/>
            <a:chExt cx="829799" cy="812800"/>
          </a:xfrm>
        </p:grpSpPr>
        <p:sp>
          <p:nvSpPr>
            <p:cNvPr id="292" name="Google Shape;292;p35"/>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3" name="Google Shape;293;p35"/>
            <p:cNvSpPr txBox="1"/>
            <p:nvPr/>
          </p:nvSpPr>
          <p:spPr>
            <a:xfrm>
              <a:off x="77794" y="76200"/>
              <a:ext cx="674212" cy="660400"/>
            </a:xfrm>
            <a:prstGeom prst="rect">
              <a:avLst/>
            </a:prstGeom>
            <a:noFill/>
            <a:ln>
              <a:noFill/>
            </a:ln>
          </p:spPr>
          <p:txBody>
            <a:bodyPr spcFirstLastPara="1" wrap="square" lIns="25400" tIns="25400" rIns="25400" bIns="25400" anchor="ctr" anchorCtr="0">
              <a:noAutofit/>
            </a:bodyPr>
            <a:lstStyle/>
            <a:p>
              <a:pPr marL="0" marR="0" lvl="0" indent="0" algn="ctr" rtl="0">
                <a:lnSpc>
                  <a:spcPct val="120005"/>
                </a:lnSpc>
                <a:spcBef>
                  <a:spcPts val="0"/>
                </a:spcBef>
                <a:spcAft>
                  <a:spcPts val="0"/>
                </a:spcAft>
                <a:buNone/>
              </a:pPr>
              <a:r>
                <a:rPr lang="en" sz="1700" b="1">
                  <a:solidFill>
                    <a:srgbClr val="000000"/>
                  </a:solidFill>
                  <a:latin typeface="Inter"/>
                  <a:ea typeface="Inter"/>
                  <a:cs typeface="Inter"/>
                  <a:sym typeface="Inter"/>
                </a:rPr>
                <a:t>2</a:t>
              </a:r>
              <a:endParaRPr sz="700"/>
            </a:p>
          </p:txBody>
        </p:sp>
      </p:grpSp>
      <p:sp>
        <p:nvSpPr>
          <p:cNvPr id="294" name="Google Shape;294;p35"/>
          <p:cNvSpPr/>
          <p:nvPr/>
        </p:nvSpPr>
        <p:spPr>
          <a:xfrm>
            <a:off x="3469340" y="1346907"/>
            <a:ext cx="5322647" cy="3541045"/>
          </a:xfrm>
          <a:custGeom>
            <a:avLst/>
            <a:gdLst/>
            <a:ahLst/>
            <a:cxnLst/>
            <a:rect l="l" t="t" r="r" b="b"/>
            <a:pathLst>
              <a:path w="10645293" h="7082089" extrusionOk="0">
                <a:moveTo>
                  <a:pt x="0" y="0"/>
                </a:moveTo>
                <a:lnTo>
                  <a:pt x="10645293" y="0"/>
                </a:lnTo>
                <a:lnTo>
                  <a:pt x="10645293" y="7082089"/>
                </a:lnTo>
                <a:lnTo>
                  <a:pt x="0" y="7082089"/>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5" name="Google Shape;295;p35"/>
          <p:cNvSpPr txBox="1"/>
          <p:nvPr/>
        </p:nvSpPr>
        <p:spPr>
          <a:xfrm>
            <a:off x="690563" y="352425"/>
            <a:ext cx="1641300" cy="59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600" b="1">
                <a:solidFill>
                  <a:srgbClr val="000000"/>
                </a:solidFill>
              </a:rPr>
              <a:t>Go to File &gt; Preference</a:t>
            </a:r>
            <a:endParaRPr sz="700" b="1"/>
          </a:p>
        </p:txBody>
      </p:sp>
      <p:sp>
        <p:nvSpPr>
          <p:cNvPr id="296" name="Google Shape;296;p35"/>
          <p:cNvSpPr txBox="1"/>
          <p:nvPr/>
        </p:nvSpPr>
        <p:spPr>
          <a:xfrm>
            <a:off x="3516666" y="319378"/>
            <a:ext cx="5381700" cy="93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600" b="1">
                <a:solidFill>
                  <a:srgbClr val="000000"/>
                </a:solidFill>
              </a:rPr>
              <a:t>In Additional Board Manager URLs, insert this link (</a:t>
            </a:r>
            <a:r>
              <a:rPr lang="en" sz="1600" b="1" u="sng">
                <a:solidFill>
                  <a:schemeClr val="hlink"/>
                </a:solidFill>
                <a:hlinkClick r:id="rId5"/>
              </a:rPr>
              <a:t>https://arduino.esp8266.com/stable/package_esp8266com_index.json</a:t>
            </a:r>
            <a:r>
              <a:rPr lang="en" sz="1600" b="1">
                <a:solidFill>
                  <a:srgbClr val="000000"/>
                </a:solidFill>
              </a:rPr>
              <a:t>)</a:t>
            </a:r>
            <a:endParaRPr sz="7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300"/>
        <p:cNvGrpSpPr/>
        <p:nvPr/>
      </p:nvGrpSpPr>
      <p:grpSpPr>
        <a:xfrm>
          <a:off x="0" y="0"/>
          <a:ext cx="0" cy="0"/>
          <a:chOff x="0" y="0"/>
          <a:chExt cx="0" cy="0"/>
        </a:xfrm>
      </p:grpSpPr>
      <p:sp>
        <p:nvSpPr>
          <p:cNvPr id="301" name="Google Shape;301;p36"/>
          <p:cNvSpPr/>
          <p:nvPr/>
        </p:nvSpPr>
        <p:spPr>
          <a:xfrm>
            <a:off x="1047750" y="807682"/>
            <a:ext cx="4513708" cy="1365613"/>
          </a:xfrm>
          <a:custGeom>
            <a:avLst/>
            <a:gdLst/>
            <a:ahLst/>
            <a:cxnLst/>
            <a:rect l="l" t="t" r="r" b="b"/>
            <a:pathLst>
              <a:path w="9027416" h="2731225" extrusionOk="0">
                <a:moveTo>
                  <a:pt x="0" y="0"/>
                </a:moveTo>
                <a:lnTo>
                  <a:pt x="9027416" y="0"/>
                </a:lnTo>
                <a:lnTo>
                  <a:pt x="9027416" y="2731224"/>
                </a:lnTo>
                <a:lnTo>
                  <a:pt x="0" y="2731224"/>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302" name="Google Shape;302;p36"/>
          <p:cNvGrpSpPr/>
          <p:nvPr/>
        </p:nvGrpSpPr>
        <p:grpSpPr>
          <a:xfrm>
            <a:off x="254999" y="94703"/>
            <a:ext cx="633001" cy="620033"/>
            <a:chOff x="0" y="0"/>
            <a:chExt cx="829799" cy="812800"/>
          </a:xfrm>
        </p:grpSpPr>
        <p:sp>
          <p:nvSpPr>
            <p:cNvPr id="303" name="Google Shape;303;p36"/>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4" name="Google Shape;304;p36"/>
            <p:cNvSpPr txBox="1"/>
            <p:nvPr/>
          </p:nvSpPr>
          <p:spPr>
            <a:xfrm>
              <a:off x="77794" y="66675"/>
              <a:ext cx="674212" cy="669925"/>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3</a:t>
              </a:r>
              <a:endParaRPr sz="700"/>
            </a:p>
          </p:txBody>
        </p:sp>
      </p:grpSp>
      <p:sp>
        <p:nvSpPr>
          <p:cNvPr id="305" name="Google Shape;305;p36"/>
          <p:cNvSpPr/>
          <p:nvPr/>
        </p:nvSpPr>
        <p:spPr>
          <a:xfrm>
            <a:off x="3537452" y="2268544"/>
            <a:ext cx="4048013" cy="2735829"/>
          </a:xfrm>
          <a:custGeom>
            <a:avLst/>
            <a:gdLst/>
            <a:ahLst/>
            <a:cxnLst/>
            <a:rect l="l" t="t" r="r" b="b"/>
            <a:pathLst>
              <a:path w="8096026" h="5471657" extrusionOk="0">
                <a:moveTo>
                  <a:pt x="0" y="0"/>
                </a:moveTo>
                <a:lnTo>
                  <a:pt x="8096026" y="0"/>
                </a:lnTo>
                <a:lnTo>
                  <a:pt x="8096026" y="5471658"/>
                </a:lnTo>
                <a:lnTo>
                  <a:pt x="0" y="5471658"/>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6" name="Google Shape;306;p36"/>
          <p:cNvSpPr txBox="1"/>
          <p:nvPr/>
        </p:nvSpPr>
        <p:spPr>
          <a:xfrm>
            <a:off x="1047750" y="208642"/>
            <a:ext cx="8096400" cy="554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500" b="1">
                <a:solidFill>
                  <a:srgbClr val="000000"/>
                </a:solidFill>
              </a:rPr>
              <a:t>Go to Tools &gt; Board &gt;Board Manager</a:t>
            </a:r>
            <a:endParaRPr sz="700" b="1"/>
          </a:p>
          <a:p>
            <a:pPr marL="0" marR="0" lvl="0" indent="0" algn="l" rtl="0">
              <a:lnSpc>
                <a:spcPct val="140000"/>
              </a:lnSpc>
              <a:spcBef>
                <a:spcPts val="0"/>
              </a:spcBef>
              <a:spcAft>
                <a:spcPts val="0"/>
              </a:spcAft>
              <a:buNone/>
            </a:pPr>
            <a:r>
              <a:rPr lang="en" sz="1500" b="1">
                <a:solidFill>
                  <a:srgbClr val="000000"/>
                </a:solidFill>
              </a:rPr>
              <a:t>Search for esp8226 by ESP8266 Community and Install</a:t>
            </a:r>
            <a:endParaRPr sz="700" b="1"/>
          </a:p>
        </p:txBody>
      </p:sp>
      <p:grpSp>
        <p:nvGrpSpPr>
          <p:cNvPr id="307" name="Google Shape;307;p36"/>
          <p:cNvGrpSpPr/>
          <p:nvPr/>
        </p:nvGrpSpPr>
        <p:grpSpPr>
          <a:xfrm>
            <a:off x="254999" y="2644589"/>
            <a:ext cx="633001" cy="620033"/>
            <a:chOff x="0" y="0"/>
            <a:chExt cx="829799" cy="812800"/>
          </a:xfrm>
        </p:grpSpPr>
        <p:sp>
          <p:nvSpPr>
            <p:cNvPr id="308" name="Google Shape;308;p36"/>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9" name="Google Shape;309;p36"/>
            <p:cNvSpPr txBox="1"/>
            <p:nvPr/>
          </p:nvSpPr>
          <p:spPr>
            <a:xfrm>
              <a:off x="77794" y="66675"/>
              <a:ext cx="674212" cy="669925"/>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4</a:t>
              </a:r>
              <a:endParaRPr sz="700"/>
            </a:p>
          </p:txBody>
        </p:sp>
      </p:grpSp>
      <p:sp>
        <p:nvSpPr>
          <p:cNvPr id="310" name="Google Shape;310;p36"/>
          <p:cNvSpPr txBox="1"/>
          <p:nvPr/>
        </p:nvSpPr>
        <p:spPr>
          <a:xfrm>
            <a:off x="985051" y="2616014"/>
            <a:ext cx="2648100" cy="1200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500" b="1">
                <a:solidFill>
                  <a:srgbClr val="000000"/>
                </a:solidFill>
              </a:rPr>
              <a:t>Go to Tools &gt; Board &gt; esp8266 &gt; NodeMCU 1.0 (ESP-12E Module)</a:t>
            </a:r>
            <a:endParaRPr sz="700" b="1"/>
          </a:p>
          <a:p>
            <a:pPr marL="0" marR="0" lvl="0" indent="0" algn="l" rtl="0">
              <a:lnSpc>
                <a:spcPct val="140000"/>
              </a:lnSpc>
              <a:spcBef>
                <a:spcPts val="0"/>
              </a:spcBef>
              <a:spcAft>
                <a:spcPts val="0"/>
              </a:spcAft>
              <a:buNone/>
            </a:pPr>
            <a:endParaRPr sz="1500" b="1">
              <a:solidFill>
                <a:srgbClr val="000000"/>
              </a:solidFill>
            </a:endParaRPr>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314"/>
        <p:cNvGrpSpPr/>
        <p:nvPr/>
      </p:nvGrpSpPr>
      <p:grpSpPr>
        <a:xfrm>
          <a:off x="0" y="0"/>
          <a:ext cx="0" cy="0"/>
          <a:chOff x="0" y="0"/>
          <a:chExt cx="0" cy="0"/>
        </a:xfrm>
      </p:grpSpPr>
      <p:grpSp>
        <p:nvGrpSpPr>
          <p:cNvPr id="315" name="Google Shape;315;p37"/>
          <p:cNvGrpSpPr/>
          <p:nvPr/>
        </p:nvGrpSpPr>
        <p:grpSpPr>
          <a:xfrm>
            <a:off x="1830529" y="1001025"/>
            <a:ext cx="5482942" cy="3200766"/>
            <a:chOff x="0" y="-89133"/>
            <a:chExt cx="2888134" cy="1686000"/>
          </a:xfrm>
        </p:grpSpPr>
        <p:sp>
          <p:nvSpPr>
            <p:cNvPr id="316" name="Google Shape;316;p37"/>
            <p:cNvSpPr/>
            <p:nvPr/>
          </p:nvSpPr>
          <p:spPr>
            <a:xfrm>
              <a:off x="0" y="0"/>
              <a:ext cx="2888134" cy="1476490"/>
            </a:xfrm>
            <a:custGeom>
              <a:avLst/>
              <a:gdLst/>
              <a:ahLst/>
              <a:cxnLst/>
              <a:rect l="l" t="t" r="r" b="b"/>
              <a:pathLst>
                <a:path w="2888134" h="1476490" extrusionOk="0">
                  <a:moveTo>
                    <a:pt x="17650" y="0"/>
                  </a:moveTo>
                  <a:lnTo>
                    <a:pt x="2870484" y="0"/>
                  </a:lnTo>
                  <a:cubicBezTo>
                    <a:pt x="2880232" y="0"/>
                    <a:pt x="2888134" y="7902"/>
                    <a:pt x="2888134" y="17650"/>
                  </a:cubicBezTo>
                  <a:lnTo>
                    <a:pt x="2888134" y="1458840"/>
                  </a:lnTo>
                  <a:cubicBezTo>
                    <a:pt x="2888134" y="1463521"/>
                    <a:pt x="2886275" y="1468010"/>
                    <a:pt x="2882965" y="1471321"/>
                  </a:cubicBezTo>
                  <a:cubicBezTo>
                    <a:pt x="2879655" y="1474631"/>
                    <a:pt x="2875165" y="1476490"/>
                    <a:pt x="2870484" y="1476490"/>
                  </a:cubicBezTo>
                  <a:lnTo>
                    <a:pt x="17650" y="1476490"/>
                  </a:lnTo>
                  <a:cubicBezTo>
                    <a:pt x="12969" y="1476490"/>
                    <a:pt x="8480" y="1474631"/>
                    <a:pt x="5170" y="1471321"/>
                  </a:cubicBezTo>
                  <a:cubicBezTo>
                    <a:pt x="1860" y="1468010"/>
                    <a:pt x="0" y="1463521"/>
                    <a:pt x="0" y="1458840"/>
                  </a:cubicBezTo>
                  <a:lnTo>
                    <a:pt x="0" y="17650"/>
                  </a:lnTo>
                  <a:cubicBezTo>
                    <a:pt x="0" y="12969"/>
                    <a:pt x="1860" y="8480"/>
                    <a:pt x="5170" y="5170"/>
                  </a:cubicBezTo>
                  <a:cubicBezTo>
                    <a:pt x="8480" y="1860"/>
                    <a:pt x="12969" y="0"/>
                    <a:pt x="17650"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7" name="Google Shape;317;p37"/>
            <p:cNvSpPr txBox="1"/>
            <p:nvPr/>
          </p:nvSpPr>
          <p:spPr>
            <a:xfrm>
              <a:off x="0" y="-89133"/>
              <a:ext cx="2888100" cy="16860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5500">
                  <a:solidFill>
                    <a:srgbClr val="000001"/>
                  </a:solidFill>
                  <a:latin typeface="Ultra"/>
                  <a:ea typeface="Ultra"/>
                  <a:cs typeface="Ultra"/>
                  <a:sym typeface="Ultra"/>
                </a:rPr>
                <a:t>SETTING UP FIREBASE WITH IDE</a:t>
              </a:r>
              <a:endParaRPr sz="700"/>
            </a:p>
          </p:txBody>
        </p:sp>
      </p:grpSp>
      <p:sp>
        <p:nvSpPr>
          <p:cNvPr id="318" name="Google Shape;318;p37"/>
          <p:cNvSpPr/>
          <p:nvPr/>
        </p:nvSpPr>
        <p:spPr>
          <a:xfrm rot="1855922">
            <a:off x="2974045" y="-327059"/>
            <a:ext cx="2814910" cy="496128"/>
          </a:xfrm>
          <a:custGeom>
            <a:avLst/>
            <a:gdLst/>
            <a:ahLst/>
            <a:cxnLst/>
            <a:rect l="l" t="t" r="r" b="b"/>
            <a:pathLst>
              <a:path w="5629820" h="992256" extrusionOk="0">
                <a:moveTo>
                  <a:pt x="0" y="0"/>
                </a:moveTo>
                <a:lnTo>
                  <a:pt x="5629820" y="0"/>
                </a:lnTo>
                <a:lnTo>
                  <a:pt x="5629820" y="992256"/>
                </a:lnTo>
                <a:lnTo>
                  <a:pt x="0" y="99225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9" name="Google Shape;319;p37"/>
          <p:cNvSpPr/>
          <p:nvPr/>
        </p:nvSpPr>
        <p:spPr>
          <a:xfrm rot="-7845794">
            <a:off x="3795761" y="5142432"/>
            <a:ext cx="2814910" cy="496128"/>
          </a:xfrm>
          <a:custGeom>
            <a:avLst/>
            <a:gdLst/>
            <a:ahLst/>
            <a:cxnLst/>
            <a:rect l="l" t="t" r="r" b="b"/>
            <a:pathLst>
              <a:path w="5629820" h="992256" extrusionOk="0">
                <a:moveTo>
                  <a:pt x="0" y="0"/>
                </a:moveTo>
                <a:lnTo>
                  <a:pt x="5629819" y="0"/>
                </a:lnTo>
                <a:lnTo>
                  <a:pt x="5629819" y="992255"/>
                </a:lnTo>
                <a:lnTo>
                  <a:pt x="0" y="99225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0" name="Google Shape;320;p37"/>
          <p:cNvSpPr/>
          <p:nvPr/>
        </p:nvSpPr>
        <p:spPr>
          <a:xfrm rot="-2829166">
            <a:off x="6924479" y="167540"/>
            <a:ext cx="3835690" cy="693620"/>
          </a:xfrm>
          <a:custGeom>
            <a:avLst/>
            <a:gdLst/>
            <a:ahLst/>
            <a:cxnLst/>
            <a:rect l="l" t="t" r="r" b="b"/>
            <a:pathLst>
              <a:path w="7671380" h="1387241" extrusionOk="0">
                <a:moveTo>
                  <a:pt x="0" y="0"/>
                </a:moveTo>
                <a:lnTo>
                  <a:pt x="7671380" y="0"/>
                </a:lnTo>
                <a:lnTo>
                  <a:pt x="7671380" y="1387242"/>
                </a:lnTo>
                <a:lnTo>
                  <a:pt x="0" y="1387242"/>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1" name="Google Shape;321;p37"/>
          <p:cNvSpPr/>
          <p:nvPr/>
        </p:nvSpPr>
        <p:spPr>
          <a:xfrm rot="-9483364">
            <a:off x="-1246840" y="3497529"/>
            <a:ext cx="2925526" cy="1396939"/>
          </a:xfrm>
          <a:custGeom>
            <a:avLst/>
            <a:gdLst/>
            <a:ahLst/>
            <a:cxnLst/>
            <a:rect l="l" t="t" r="r" b="b"/>
            <a:pathLst>
              <a:path w="5851051" h="2793877" extrusionOk="0">
                <a:moveTo>
                  <a:pt x="0" y="0"/>
                </a:moveTo>
                <a:lnTo>
                  <a:pt x="5851050" y="0"/>
                </a:lnTo>
                <a:lnTo>
                  <a:pt x="5851050" y="2793877"/>
                </a:lnTo>
                <a:lnTo>
                  <a:pt x="0" y="2793877"/>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2" name="Google Shape;322;p37"/>
          <p:cNvSpPr/>
          <p:nvPr/>
        </p:nvSpPr>
        <p:spPr>
          <a:xfrm rot="-9938449">
            <a:off x="-18756" y="149058"/>
            <a:ext cx="2133013" cy="2042360"/>
          </a:xfrm>
          <a:custGeom>
            <a:avLst/>
            <a:gdLst/>
            <a:ahLst/>
            <a:cxnLst/>
            <a:rect l="l" t="t" r="r" b="b"/>
            <a:pathLst>
              <a:path w="4266026" h="4084720" extrusionOk="0">
                <a:moveTo>
                  <a:pt x="0" y="0"/>
                </a:moveTo>
                <a:lnTo>
                  <a:pt x="4266026" y="0"/>
                </a:lnTo>
                <a:lnTo>
                  <a:pt x="4266026" y="4084720"/>
                </a:lnTo>
                <a:lnTo>
                  <a:pt x="0" y="4084720"/>
                </a:lnTo>
                <a:lnTo>
                  <a:pt x="0" y="0"/>
                </a:lnTo>
                <a:close/>
              </a:path>
            </a:pathLst>
          </a:custGeom>
          <a:blipFill rotWithShape="1">
            <a:blip r:embed="rId6">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3" name="Google Shape;323;p37"/>
          <p:cNvSpPr/>
          <p:nvPr/>
        </p:nvSpPr>
        <p:spPr>
          <a:xfrm rot="1196622">
            <a:off x="7315193" y="2961239"/>
            <a:ext cx="1264718" cy="1761000"/>
          </a:xfrm>
          <a:custGeom>
            <a:avLst/>
            <a:gdLst/>
            <a:ahLst/>
            <a:cxnLst/>
            <a:rect l="l" t="t" r="r" b="b"/>
            <a:pathLst>
              <a:path w="2529437" h="3522001" extrusionOk="0">
                <a:moveTo>
                  <a:pt x="0" y="0"/>
                </a:moveTo>
                <a:lnTo>
                  <a:pt x="2529437" y="0"/>
                </a:lnTo>
                <a:lnTo>
                  <a:pt x="2529437" y="3522001"/>
                </a:lnTo>
                <a:lnTo>
                  <a:pt x="0" y="3522001"/>
                </a:lnTo>
                <a:lnTo>
                  <a:pt x="0" y="0"/>
                </a:lnTo>
                <a:close/>
              </a:path>
            </a:pathLst>
          </a:custGeom>
          <a:blipFill rotWithShape="1">
            <a:blip r:embed="rId7">
              <a:alphaModFix amt="80000"/>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327"/>
        <p:cNvGrpSpPr/>
        <p:nvPr/>
      </p:nvGrpSpPr>
      <p:grpSpPr>
        <a:xfrm>
          <a:off x="0" y="0"/>
          <a:ext cx="0" cy="0"/>
          <a:chOff x="0" y="0"/>
          <a:chExt cx="0" cy="0"/>
        </a:xfrm>
      </p:grpSpPr>
      <p:grpSp>
        <p:nvGrpSpPr>
          <p:cNvPr id="328" name="Google Shape;328;p38"/>
          <p:cNvGrpSpPr/>
          <p:nvPr/>
        </p:nvGrpSpPr>
        <p:grpSpPr>
          <a:xfrm>
            <a:off x="1358720" y="381000"/>
            <a:ext cx="565858" cy="554267"/>
            <a:chOff x="0" y="0"/>
            <a:chExt cx="829799" cy="812800"/>
          </a:xfrm>
        </p:grpSpPr>
        <p:sp>
          <p:nvSpPr>
            <p:cNvPr id="329" name="Google Shape;329;p38"/>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0" name="Google Shape;330;p38"/>
            <p:cNvSpPr txBox="1"/>
            <p:nvPr/>
          </p:nvSpPr>
          <p:spPr>
            <a:xfrm>
              <a:off x="77794" y="66675"/>
              <a:ext cx="674212" cy="669925"/>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1</a:t>
              </a:r>
              <a:endParaRPr sz="700"/>
            </a:p>
          </p:txBody>
        </p:sp>
      </p:grpSp>
      <p:sp>
        <p:nvSpPr>
          <p:cNvPr id="331" name="Google Shape;331;p38"/>
          <p:cNvSpPr/>
          <p:nvPr/>
        </p:nvSpPr>
        <p:spPr>
          <a:xfrm>
            <a:off x="2160357" y="1118402"/>
            <a:ext cx="4823285" cy="3889809"/>
          </a:xfrm>
          <a:custGeom>
            <a:avLst/>
            <a:gdLst/>
            <a:ahLst/>
            <a:cxnLst/>
            <a:rect l="l" t="t" r="r" b="b"/>
            <a:pathLst>
              <a:path w="9646570" h="7779618" extrusionOk="0">
                <a:moveTo>
                  <a:pt x="0" y="0"/>
                </a:moveTo>
                <a:lnTo>
                  <a:pt x="9646570" y="0"/>
                </a:lnTo>
                <a:lnTo>
                  <a:pt x="9646570" y="7779618"/>
                </a:lnTo>
                <a:lnTo>
                  <a:pt x="0" y="7779618"/>
                </a:lnTo>
                <a:lnTo>
                  <a:pt x="0" y="0"/>
                </a:lnTo>
                <a:close/>
              </a:path>
            </a:pathLst>
          </a:custGeom>
          <a:blipFill rotWithShape="1">
            <a:blip r:embed="rId3">
              <a:alphaModFix/>
            </a:blip>
            <a:stretch>
              <a:fillRect t="-418" b="-419"/>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2" name="Google Shape;332;p38"/>
          <p:cNvSpPr txBox="1"/>
          <p:nvPr/>
        </p:nvSpPr>
        <p:spPr>
          <a:xfrm>
            <a:off x="2160357" y="352425"/>
            <a:ext cx="5229600" cy="5910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1">
                <a:solidFill>
                  <a:srgbClr val="000000"/>
                </a:solidFill>
              </a:rPr>
              <a:t>Download zip file from : https://github.com/mobizt/Firebase-ESP8266?</a:t>
            </a:r>
            <a:endParaRPr sz="7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336"/>
        <p:cNvGrpSpPr/>
        <p:nvPr/>
      </p:nvGrpSpPr>
      <p:grpSpPr>
        <a:xfrm>
          <a:off x="0" y="0"/>
          <a:ext cx="0" cy="0"/>
          <a:chOff x="0" y="0"/>
          <a:chExt cx="0" cy="0"/>
        </a:xfrm>
      </p:grpSpPr>
      <p:grpSp>
        <p:nvGrpSpPr>
          <p:cNvPr id="337" name="Google Shape;337;p39"/>
          <p:cNvGrpSpPr/>
          <p:nvPr/>
        </p:nvGrpSpPr>
        <p:grpSpPr>
          <a:xfrm>
            <a:off x="1358720" y="381000"/>
            <a:ext cx="565858" cy="554267"/>
            <a:chOff x="0" y="0"/>
            <a:chExt cx="829799" cy="812800"/>
          </a:xfrm>
        </p:grpSpPr>
        <p:sp>
          <p:nvSpPr>
            <p:cNvPr id="338" name="Google Shape;338;p39"/>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9" name="Google Shape;339;p39"/>
            <p:cNvSpPr txBox="1"/>
            <p:nvPr/>
          </p:nvSpPr>
          <p:spPr>
            <a:xfrm>
              <a:off x="77794" y="66675"/>
              <a:ext cx="674212" cy="669925"/>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2</a:t>
              </a:r>
              <a:endParaRPr sz="700"/>
            </a:p>
          </p:txBody>
        </p:sp>
      </p:grpSp>
      <p:sp>
        <p:nvSpPr>
          <p:cNvPr id="340" name="Google Shape;340;p39"/>
          <p:cNvSpPr/>
          <p:nvPr/>
        </p:nvSpPr>
        <p:spPr>
          <a:xfrm>
            <a:off x="1207695" y="1122196"/>
            <a:ext cx="6728611" cy="3784844"/>
          </a:xfrm>
          <a:custGeom>
            <a:avLst/>
            <a:gdLst/>
            <a:ahLst/>
            <a:cxnLst/>
            <a:rect l="l" t="t" r="r" b="b"/>
            <a:pathLst>
              <a:path w="13457222" h="7569687" extrusionOk="0">
                <a:moveTo>
                  <a:pt x="0" y="0"/>
                </a:moveTo>
                <a:lnTo>
                  <a:pt x="13457222" y="0"/>
                </a:lnTo>
                <a:lnTo>
                  <a:pt x="13457222" y="7569687"/>
                </a:lnTo>
                <a:lnTo>
                  <a:pt x="0" y="7569687"/>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1" name="Google Shape;341;p39"/>
          <p:cNvSpPr txBox="1"/>
          <p:nvPr/>
        </p:nvSpPr>
        <p:spPr>
          <a:xfrm>
            <a:off x="2104763" y="539865"/>
            <a:ext cx="5229600" cy="2616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 sz="1700" b="1">
                <a:solidFill>
                  <a:srgbClr val="000000"/>
                </a:solidFill>
              </a:rPr>
              <a:t>Go to Sketch &gt; Include Library &gt; Add .ZIP file</a:t>
            </a:r>
            <a:endParaRPr sz="700" b="1"/>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345"/>
        <p:cNvGrpSpPr/>
        <p:nvPr/>
      </p:nvGrpSpPr>
      <p:grpSpPr>
        <a:xfrm>
          <a:off x="0" y="0"/>
          <a:ext cx="0" cy="0"/>
          <a:chOff x="0" y="0"/>
          <a:chExt cx="0" cy="0"/>
        </a:xfrm>
      </p:grpSpPr>
      <p:grpSp>
        <p:nvGrpSpPr>
          <p:cNvPr id="346" name="Google Shape;346;p40"/>
          <p:cNvGrpSpPr/>
          <p:nvPr/>
        </p:nvGrpSpPr>
        <p:grpSpPr>
          <a:xfrm>
            <a:off x="1830529" y="1001025"/>
            <a:ext cx="5482942" cy="3200766"/>
            <a:chOff x="0" y="-89133"/>
            <a:chExt cx="2888134" cy="1686000"/>
          </a:xfrm>
        </p:grpSpPr>
        <p:sp>
          <p:nvSpPr>
            <p:cNvPr id="347" name="Google Shape;347;p40"/>
            <p:cNvSpPr/>
            <p:nvPr/>
          </p:nvSpPr>
          <p:spPr>
            <a:xfrm>
              <a:off x="0" y="0"/>
              <a:ext cx="2888134" cy="1476490"/>
            </a:xfrm>
            <a:custGeom>
              <a:avLst/>
              <a:gdLst/>
              <a:ahLst/>
              <a:cxnLst/>
              <a:rect l="l" t="t" r="r" b="b"/>
              <a:pathLst>
                <a:path w="2888134" h="1476490" extrusionOk="0">
                  <a:moveTo>
                    <a:pt x="17650" y="0"/>
                  </a:moveTo>
                  <a:lnTo>
                    <a:pt x="2870484" y="0"/>
                  </a:lnTo>
                  <a:cubicBezTo>
                    <a:pt x="2880232" y="0"/>
                    <a:pt x="2888134" y="7902"/>
                    <a:pt x="2888134" y="17650"/>
                  </a:cubicBezTo>
                  <a:lnTo>
                    <a:pt x="2888134" y="1458840"/>
                  </a:lnTo>
                  <a:cubicBezTo>
                    <a:pt x="2888134" y="1463521"/>
                    <a:pt x="2886275" y="1468010"/>
                    <a:pt x="2882965" y="1471321"/>
                  </a:cubicBezTo>
                  <a:cubicBezTo>
                    <a:pt x="2879655" y="1474631"/>
                    <a:pt x="2875165" y="1476490"/>
                    <a:pt x="2870484" y="1476490"/>
                  </a:cubicBezTo>
                  <a:lnTo>
                    <a:pt x="17650" y="1476490"/>
                  </a:lnTo>
                  <a:cubicBezTo>
                    <a:pt x="12969" y="1476490"/>
                    <a:pt x="8480" y="1474631"/>
                    <a:pt x="5170" y="1471321"/>
                  </a:cubicBezTo>
                  <a:cubicBezTo>
                    <a:pt x="1860" y="1468010"/>
                    <a:pt x="0" y="1463521"/>
                    <a:pt x="0" y="1458840"/>
                  </a:cubicBezTo>
                  <a:lnTo>
                    <a:pt x="0" y="17650"/>
                  </a:lnTo>
                  <a:cubicBezTo>
                    <a:pt x="0" y="12969"/>
                    <a:pt x="1860" y="8480"/>
                    <a:pt x="5170" y="5170"/>
                  </a:cubicBezTo>
                  <a:cubicBezTo>
                    <a:pt x="8480" y="1860"/>
                    <a:pt x="12969" y="0"/>
                    <a:pt x="17650"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8" name="Google Shape;348;p40"/>
            <p:cNvSpPr txBox="1"/>
            <p:nvPr/>
          </p:nvSpPr>
          <p:spPr>
            <a:xfrm>
              <a:off x="0" y="-89133"/>
              <a:ext cx="2888100" cy="16860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5500">
                  <a:solidFill>
                    <a:srgbClr val="000001"/>
                  </a:solidFill>
                  <a:latin typeface="Ultra"/>
                  <a:ea typeface="Ultra"/>
                  <a:cs typeface="Ultra"/>
                  <a:sym typeface="Ultra"/>
                </a:rPr>
                <a:t>SETTING UP FIREBASE CONSOLE</a:t>
              </a:r>
              <a:endParaRPr sz="700"/>
            </a:p>
          </p:txBody>
        </p:sp>
      </p:grpSp>
      <p:sp>
        <p:nvSpPr>
          <p:cNvPr id="349" name="Google Shape;349;p40"/>
          <p:cNvSpPr/>
          <p:nvPr/>
        </p:nvSpPr>
        <p:spPr>
          <a:xfrm rot="1855922">
            <a:off x="2359864" y="-199297"/>
            <a:ext cx="3255162" cy="573723"/>
          </a:xfrm>
          <a:custGeom>
            <a:avLst/>
            <a:gdLst/>
            <a:ahLst/>
            <a:cxnLst/>
            <a:rect l="l" t="t" r="r" b="b"/>
            <a:pathLst>
              <a:path w="6510324" h="1147445" extrusionOk="0">
                <a:moveTo>
                  <a:pt x="0" y="0"/>
                </a:moveTo>
                <a:lnTo>
                  <a:pt x="6510324" y="0"/>
                </a:lnTo>
                <a:lnTo>
                  <a:pt x="6510324" y="1147444"/>
                </a:lnTo>
                <a:lnTo>
                  <a:pt x="0" y="1147444"/>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0" name="Google Shape;350;p40"/>
          <p:cNvSpPr/>
          <p:nvPr/>
        </p:nvSpPr>
        <p:spPr>
          <a:xfrm rot="-7845794">
            <a:off x="3795761" y="5142432"/>
            <a:ext cx="2814910" cy="496128"/>
          </a:xfrm>
          <a:custGeom>
            <a:avLst/>
            <a:gdLst/>
            <a:ahLst/>
            <a:cxnLst/>
            <a:rect l="l" t="t" r="r" b="b"/>
            <a:pathLst>
              <a:path w="5629820" h="992256" extrusionOk="0">
                <a:moveTo>
                  <a:pt x="0" y="0"/>
                </a:moveTo>
                <a:lnTo>
                  <a:pt x="5629819" y="0"/>
                </a:lnTo>
                <a:lnTo>
                  <a:pt x="5629819" y="992255"/>
                </a:lnTo>
                <a:lnTo>
                  <a:pt x="0" y="99225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1" name="Google Shape;351;p40"/>
          <p:cNvSpPr/>
          <p:nvPr/>
        </p:nvSpPr>
        <p:spPr>
          <a:xfrm rot="-2829166">
            <a:off x="6922757" y="106057"/>
            <a:ext cx="4170451" cy="754156"/>
          </a:xfrm>
          <a:custGeom>
            <a:avLst/>
            <a:gdLst/>
            <a:ahLst/>
            <a:cxnLst/>
            <a:rect l="l" t="t" r="r" b="b"/>
            <a:pathLst>
              <a:path w="8340902" h="1508313" extrusionOk="0">
                <a:moveTo>
                  <a:pt x="0" y="0"/>
                </a:moveTo>
                <a:lnTo>
                  <a:pt x="8340902" y="0"/>
                </a:lnTo>
                <a:lnTo>
                  <a:pt x="8340902" y="1508313"/>
                </a:lnTo>
                <a:lnTo>
                  <a:pt x="0" y="150831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2" name="Google Shape;352;p40"/>
          <p:cNvSpPr/>
          <p:nvPr/>
        </p:nvSpPr>
        <p:spPr>
          <a:xfrm rot="-9483364">
            <a:off x="-1195195" y="3231142"/>
            <a:ext cx="3900039" cy="1862269"/>
          </a:xfrm>
          <a:custGeom>
            <a:avLst/>
            <a:gdLst/>
            <a:ahLst/>
            <a:cxnLst/>
            <a:rect l="l" t="t" r="r" b="b"/>
            <a:pathLst>
              <a:path w="7800078" h="3724537" extrusionOk="0">
                <a:moveTo>
                  <a:pt x="0" y="0"/>
                </a:moveTo>
                <a:lnTo>
                  <a:pt x="7800078" y="0"/>
                </a:lnTo>
                <a:lnTo>
                  <a:pt x="7800078" y="3724538"/>
                </a:lnTo>
                <a:lnTo>
                  <a:pt x="0" y="3724538"/>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3" name="Google Shape;353;p40"/>
          <p:cNvSpPr/>
          <p:nvPr/>
        </p:nvSpPr>
        <p:spPr>
          <a:xfrm rot="1196622">
            <a:off x="7102520" y="2961239"/>
            <a:ext cx="1264718" cy="1761000"/>
          </a:xfrm>
          <a:custGeom>
            <a:avLst/>
            <a:gdLst/>
            <a:ahLst/>
            <a:cxnLst/>
            <a:rect l="l" t="t" r="r" b="b"/>
            <a:pathLst>
              <a:path w="2529437" h="3522001" extrusionOk="0">
                <a:moveTo>
                  <a:pt x="0" y="0"/>
                </a:moveTo>
                <a:lnTo>
                  <a:pt x="2529437" y="0"/>
                </a:lnTo>
                <a:lnTo>
                  <a:pt x="2529437" y="3522001"/>
                </a:lnTo>
                <a:lnTo>
                  <a:pt x="0" y="3522001"/>
                </a:lnTo>
                <a:lnTo>
                  <a:pt x="0" y="0"/>
                </a:lnTo>
                <a:close/>
              </a:path>
            </a:pathLst>
          </a:custGeom>
          <a:blipFill rotWithShape="1">
            <a:blip r:embed="rId6">
              <a:alphaModFix amt="80000"/>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4" name="Google Shape;354;p40"/>
          <p:cNvSpPr/>
          <p:nvPr/>
        </p:nvSpPr>
        <p:spPr>
          <a:xfrm rot="-2186185">
            <a:off x="615262" y="124459"/>
            <a:ext cx="1264719" cy="1761001"/>
          </a:xfrm>
          <a:custGeom>
            <a:avLst/>
            <a:gdLst/>
            <a:ahLst/>
            <a:cxnLst/>
            <a:rect l="l" t="t" r="r" b="b"/>
            <a:pathLst>
              <a:path w="2529437" h="3522001" extrusionOk="0">
                <a:moveTo>
                  <a:pt x="0" y="0"/>
                </a:moveTo>
                <a:lnTo>
                  <a:pt x="2529437" y="0"/>
                </a:lnTo>
                <a:lnTo>
                  <a:pt x="2529437" y="3522001"/>
                </a:lnTo>
                <a:lnTo>
                  <a:pt x="0" y="3522001"/>
                </a:lnTo>
                <a:lnTo>
                  <a:pt x="0" y="0"/>
                </a:lnTo>
                <a:close/>
              </a:path>
            </a:pathLst>
          </a:custGeom>
          <a:blipFill rotWithShape="1">
            <a:blip r:embed="rId6">
              <a:alphaModFix amt="80000"/>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358"/>
        <p:cNvGrpSpPr/>
        <p:nvPr/>
      </p:nvGrpSpPr>
      <p:grpSpPr>
        <a:xfrm>
          <a:off x="0" y="0"/>
          <a:ext cx="0" cy="0"/>
          <a:chOff x="0" y="0"/>
          <a:chExt cx="0" cy="0"/>
        </a:xfrm>
      </p:grpSpPr>
      <p:sp>
        <p:nvSpPr>
          <p:cNvPr id="359" name="Google Shape;359;p41"/>
          <p:cNvSpPr txBox="1"/>
          <p:nvPr/>
        </p:nvSpPr>
        <p:spPr>
          <a:xfrm>
            <a:off x="1948288" y="174850"/>
            <a:ext cx="5677200" cy="6312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4100" b="1">
                <a:solidFill>
                  <a:srgbClr val="000001"/>
                </a:solidFill>
                <a:latin typeface="Ultra"/>
                <a:ea typeface="Ultra"/>
                <a:cs typeface="Ultra"/>
                <a:sym typeface="Ultra"/>
              </a:rPr>
              <a:t>WHAT IS FIREBASE ?</a:t>
            </a:r>
            <a:endParaRPr sz="700"/>
          </a:p>
        </p:txBody>
      </p:sp>
      <p:pic>
        <p:nvPicPr>
          <p:cNvPr id="360" name="Google Shape;360;p41" descr="Firebase is a suite of tools for building apps on top of Google Cloud Platform. It's most famous for its realtime database, but also includes services for user authentication, serverless computing, push messaging, file storage, and more. https://fireship.io/pro&#10;&#10;#databases #tech #100SecondsOfCode&#10;&#10;This video is NOT sponsored. &#10;&#10;🔗 Resources&#10;&#10;Firebase http://firebase.google.com/&#10;Firebase Basics Tutorial https://youtu.be/q5J5ho7YUhA&#10;Firebase History https://medium.com/firebase-developers/what-is-firebase-the-complete-story-abridged-bcc730c5f2c0&#10;&#10;🔥 Get More Content - Upgrade to PRO&#10;&#10;Upgrade to Fireship PRO at https://fireship.io/pro&#10;Use code lORhwXd2 for 25% off your first payment. &#10;&#10;🎨 My Editor Settings&#10;&#10;- Atom One Dark &#10;- vscode-icons&#10;- Fira Code Font&#10;&#10;🔖 Topics Covered&#10;&#10;What is Firebase?&#10;Firebase basics tutorial&#10;Who founded firebase?&#10;Is Firebase owned by Google?&#10;What is Firebase used for?&#10;Is Firebase secure?" title="Firebase in 100 Seconds">
            <a:hlinkClick r:id="rId3"/>
          </p:cNvPr>
          <p:cNvPicPr preferRelativeResize="0"/>
          <p:nvPr/>
        </p:nvPicPr>
        <p:blipFill>
          <a:blip r:embed="rId4">
            <a:alphaModFix/>
          </a:blip>
          <a:stretch>
            <a:fillRect/>
          </a:stretch>
        </p:blipFill>
        <p:spPr>
          <a:xfrm>
            <a:off x="1178850" y="1501725"/>
            <a:ext cx="6220250" cy="3498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364"/>
        <p:cNvGrpSpPr/>
        <p:nvPr/>
      </p:nvGrpSpPr>
      <p:grpSpPr>
        <a:xfrm>
          <a:off x="0" y="0"/>
          <a:ext cx="0" cy="0"/>
          <a:chOff x="0" y="0"/>
          <a:chExt cx="0" cy="0"/>
        </a:xfrm>
      </p:grpSpPr>
      <p:sp>
        <p:nvSpPr>
          <p:cNvPr id="365" name="Google Shape;365;p42"/>
          <p:cNvSpPr/>
          <p:nvPr/>
        </p:nvSpPr>
        <p:spPr>
          <a:xfrm>
            <a:off x="991704" y="1927036"/>
            <a:ext cx="2170226" cy="1689494"/>
          </a:xfrm>
          <a:custGeom>
            <a:avLst/>
            <a:gdLst/>
            <a:ahLst/>
            <a:cxnLst/>
            <a:rect l="l" t="t" r="r" b="b"/>
            <a:pathLst>
              <a:path w="4340452" h="3378987" extrusionOk="0">
                <a:moveTo>
                  <a:pt x="0" y="0"/>
                </a:moveTo>
                <a:lnTo>
                  <a:pt x="4340452" y="0"/>
                </a:lnTo>
                <a:lnTo>
                  <a:pt x="4340452" y="3378988"/>
                </a:lnTo>
                <a:lnTo>
                  <a:pt x="0" y="3378988"/>
                </a:lnTo>
                <a:lnTo>
                  <a:pt x="0" y="0"/>
                </a:lnTo>
                <a:close/>
              </a:path>
            </a:pathLst>
          </a:custGeom>
          <a:blipFill rotWithShape="1">
            <a:blip r:embed="rId3">
              <a:alphaModFix/>
            </a:blip>
            <a:stretch>
              <a:fillRect l="-9961" t="-30393" r="-98172" b="-19993"/>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366" name="Google Shape;366;p42"/>
          <p:cNvGrpSpPr/>
          <p:nvPr/>
        </p:nvGrpSpPr>
        <p:grpSpPr>
          <a:xfrm>
            <a:off x="208712" y="117489"/>
            <a:ext cx="565859" cy="554267"/>
            <a:chOff x="0" y="0"/>
            <a:chExt cx="829799" cy="812800"/>
          </a:xfrm>
        </p:grpSpPr>
        <p:sp>
          <p:nvSpPr>
            <p:cNvPr id="367" name="Google Shape;367;p42"/>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68" name="Google Shape;368;p42"/>
            <p:cNvSpPr txBox="1"/>
            <p:nvPr/>
          </p:nvSpPr>
          <p:spPr>
            <a:xfrm>
              <a:off x="77794" y="66675"/>
              <a:ext cx="674212" cy="669925"/>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1</a:t>
              </a:r>
              <a:endParaRPr sz="700"/>
            </a:p>
          </p:txBody>
        </p:sp>
      </p:grpSp>
      <p:sp>
        <p:nvSpPr>
          <p:cNvPr id="369" name="Google Shape;369;p42"/>
          <p:cNvSpPr txBox="1"/>
          <p:nvPr/>
        </p:nvSpPr>
        <p:spPr>
          <a:xfrm>
            <a:off x="991704" y="208840"/>
            <a:ext cx="6618600" cy="2772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 sz="1800" b="1">
                <a:solidFill>
                  <a:srgbClr val="000000"/>
                </a:solidFill>
              </a:rPr>
              <a:t>Go to Firebase console on google &gt; create account </a:t>
            </a:r>
            <a:endParaRPr sz="700" b="1"/>
          </a:p>
        </p:txBody>
      </p:sp>
      <p:grpSp>
        <p:nvGrpSpPr>
          <p:cNvPr id="370" name="Google Shape;370;p42"/>
          <p:cNvGrpSpPr/>
          <p:nvPr/>
        </p:nvGrpSpPr>
        <p:grpSpPr>
          <a:xfrm>
            <a:off x="208712" y="847968"/>
            <a:ext cx="565859" cy="554267"/>
            <a:chOff x="0" y="0"/>
            <a:chExt cx="829799" cy="812800"/>
          </a:xfrm>
        </p:grpSpPr>
        <p:sp>
          <p:nvSpPr>
            <p:cNvPr id="371" name="Google Shape;371;p42"/>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72" name="Google Shape;372;p42"/>
            <p:cNvSpPr txBox="1"/>
            <p:nvPr/>
          </p:nvSpPr>
          <p:spPr>
            <a:xfrm>
              <a:off x="77794" y="66675"/>
              <a:ext cx="674212" cy="669925"/>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2</a:t>
              </a:r>
              <a:endParaRPr sz="700"/>
            </a:p>
          </p:txBody>
        </p:sp>
      </p:grpSp>
      <p:sp>
        <p:nvSpPr>
          <p:cNvPr id="373" name="Google Shape;373;p42"/>
          <p:cNvSpPr txBox="1"/>
          <p:nvPr/>
        </p:nvSpPr>
        <p:spPr>
          <a:xfrm>
            <a:off x="991704" y="888954"/>
            <a:ext cx="6834600" cy="2772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 sz="1800" b="1">
                <a:solidFill>
                  <a:srgbClr val="000000"/>
                </a:solidFill>
              </a:rPr>
              <a:t>Once you’ve created an account, Click on Add Project.</a:t>
            </a:r>
            <a:endParaRPr sz="700" b="1"/>
          </a:p>
        </p:txBody>
      </p:sp>
      <p:grpSp>
        <p:nvGrpSpPr>
          <p:cNvPr id="374" name="Google Shape;374;p42"/>
          <p:cNvGrpSpPr/>
          <p:nvPr/>
        </p:nvGrpSpPr>
        <p:grpSpPr>
          <a:xfrm>
            <a:off x="208712" y="1545109"/>
            <a:ext cx="565859" cy="554266"/>
            <a:chOff x="0" y="0"/>
            <a:chExt cx="829799" cy="812800"/>
          </a:xfrm>
        </p:grpSpPr>
        <p:sp>
          <p:nvSpPr>
            <p:cNvPr id="375" name="Google Shape;375;p42"/>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76" name="Google Shape;376;p42"/>
            <p:cNvSpPr txBox="1"/>
            <p:nvPr/>
          </p:nvSpPr>
          <p:spPr>
            <a:xfrm>
              <a:off x="77794" y="66675"/>
              <a:ext cx="674212" cy="669925"/>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3</a:t>
              </a:r>
              <a:endParaRPr sz="700"/>
            </a:p>
          </p:txBody>
        </p:sp>
      </p:grpSp>
      <p:sp>
        <p:nvSpPr>
          <p:cNvPr id="377" name="Google Shape;377;p42"/>
          <p:cNvSpPr txBox="1"/>
          <p:nvPr/>
        </p:nvSpPr>
        <p:spPr>
          <a:xfrm>
            <a:off x="991704" y="1572236"/>
            <a:ext cx="4016400" cy="2772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 sz="1800" b="1">
                <a:solidFill>
                  <a:srgbClr val="000000"/>
                </a:solidFill>
              </a:rPr>
              <a:t>Create a name for your project.</a:t>
            </a:r>
            <a:endParaRPr sz="700" b="1"/>
          </a:p>
        </p:txBody>
      </p:sp>
      <p:sp>
        <p:nvSpPr>
          <p:cNvPr id="378" name="Google Shape;378;p42"/>
          <p:cNvSpPr/>
          <p:nvPr/>
        </p:nvSpPr>
        <p:spPr>
          <a:xfrm>
            <a:off x="5663322" y="3436062"/>
            <a:ext cx="2584078" cy="1642035"/>
          </a:xfrm>
          <a:custGeom>
            <a:avLst/>
            <a:gdLst/>
            <a:ahLst/>
            <a:cxnLst/>
            <a:rect l="l" t="t" r="r" b="b"/>
            <a:pathLst>
              <a:path w="5168156" h="3284069" extrusionOk="0">
                <a:moveTo>
                  <a:pt x="0" y="0"/>
                </a:moveTo>
                <a:lnTo>
                  <a:pt x="5168156" y="0"/>
                </a:lnTo>
                <a:lnTo>
                  <a:pt x="5168156" y="3284068"/>
                </a:lnTo>
                <a:lnTo>
                  <a:pt x="0" y="3284068"/>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379" name="Google Shape;379;p42"/>
          <p:cNvGrpSpPr/>
          <p:nvPr/>
        </p:nvGrpSpPr>
        <p:grpSpPr>
          <a:xfrm>
            <a:off x="208712" y="3768930"/>
            <a:ext cx="565859" cy="554267"/>
            <a:chOff x="0" y="0"/>
            <a:chExt cx="829799" cy="812800"/>
          </a:xfrm>
        </p:grpSpPr>
        <p:sp>
          <p:nvSpPr>
            <p:cNvPr id="380" name="Google Shape;380;p42"/>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81" name="Google Shape;381;p42"/>
            <p:cNvSpPr txBox="1"/>
            <p:nvPr/>
          </p:nvSpPr>
          <p:spPr>
            <a:xfrm>
              <a:off x="77794" y="66675"/>
              <a:ext cx="674212" cy="669925"/>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4</a:t>
              </a:r>
              <a:endParaRPr sz="700"/>
            </a:p>
          </p:txBody>
        </p:sp>
      </p:grpSp>
      <p:sp>
        <p:nvSpPr>
          <p:cNvPr id="382" name="Google Shape;382;p42"/>
          <p:cNvSpPr txBox="1"/>
          <p:nvPr/>
        </p:nvSpPr>
        <p:spPr>
          <a:xfrm>
            <a:off x="991704" y="3762808"/>
            <a:ext cx="4452600" cy="6651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 sz="1800" b="1">
                <a:solidFill>
                  <a:srgbClr val="000000"/>
                </a:solidFill>
              </a:rPr>
              <a:t>Enable the google analytics button and continue</a:t>
            </a:r>
            <a:endParaRPr sz="7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386"/>
        <p:cNvGrpSpPr/>
        <p:nvPr/>
      </p:nvGrpSpPr>
      <p:grpSpPr>
        <a:xfrm>
          <a:off x="0" y="0"/>
          <a:ext cx="0" cy="0"/>
          <a:chOff x="0" y="0"/>
          <a:chExt cx="0" cy="0"/>
        </a:xfrm>
      </p:grpSpPr>
      <p:grpSp>
        <p:nvGrpSpPr>
          <p:cNvPr id="387" name="Google Shape;387;p43"/>
          <p:cNvGrpSpPr/>
          <p:nvPr/>
        </p:nvGrpSpPr>
        <p:grpSpPr>
          <a:xfrm>
            <a:off x="208712" y="105627"/>
            <a:ext cx="565859" cy="566170"/>
            <a:chOff x="0" y="0"/>
            <a:chExt cx="829799" cy="830256"/>
          </a:xfrm>
        </p:grpSpPr>
        <p:sp>
          <p:nvSpPr>
            <p:cNvPr id="388" name="Google Shape;388;p43"/>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89" name="Google Shape;389;p43"/>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5</a:t>
              </a:r>
              <a:endParaRPr sz="700"/>
            </a:p>
          </p:txBody>
        </p:sp>
      </p:grpSp>
      <p:grpSp>
        <p:nvGrpSpPr>
          <p:cNvPr id="390" name="Google Shape;390;p43"/>
          <p:cNvGrpSpPr/>
          <p:nvPr/>
        </p:nvGrpSpPr>
        <p:grpSpPr>
          <a:xfrm>
            <a:off x="208712" y="2862931"/>
            <a:ext cx="565859" cy="566170"/>
            <a:chOff x="0" y="0"/>
            <a:chExt cx="829799" cy="830256"/>
          </a:xfrm>
        </p:grpSpPr>
        <p:sp>
          <p:nvSpPr>
            <p:cNvPr id="391" name="Google Shape;391;p43"/>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2" name="Google Shape;392;p43"/>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6</a:t>
              </a:r>
              <a:endParaRPr sz="700"/>
            </a:p>
          </p:txBody>
        </p:sp>
      </p:grpSp>
      <p:sp>
        <p:nvSpPr>
          <p:cNvPr id="393" name="Google Shape;393;p43"/>
          <p:cNvSpPr/>
          <p:nvPr/>
        </p:nvSpPr>
        <p:spPr>
          <a:xfrm>
            <a:off x="991704" y="1034245"/>
            <a:ext cx="1895564" cy="1700098"/>
          </a:xfrm>
          <a:custGeom>
            <a:avLst/>
            <a:gdLst/>
            <a:ahLst/>
            <a:cxnLst/>
            <a:rect l="l" t="t" r="r" b="b"/>
            <a:pathLst>
              <a:path w="3791127" h="3400196" extrusionOk="0">
                <a:moveTo>
                  <a:pt x="0" y="0"/>
                </a:moveTo>
                <a:lnTo>
                  <a:pt x="3791127" y="0"/>
                </a:lnTo>
                <a:lnTo>
                  <a:pt x="3791127" y="3400196"/>
                </a:lnTo>
                <a:lnTo>
                  <a:pt x="0" y="3400196"/>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4" name="Google Shape;394;p43"/>
          <p:cNvSpPr txBox="1"/>
          <p:nvPr/>
        </p:nvSpPr>
        <p:spPr>
          <a:xfrm>
            <a:off x="991704" y="192216"/>
            <a:ext cx="7424100" cy="7020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1900" b="1">
                <a:solidFill>
                  <a:srgbClr val="000000"/>
                </a:solidFill>
              </a:rPr>
              <a:t>Setup or choose a Google Analytics account then press continue.</a:t>
            </a:r>
            <a:endParaRPr sz="700" b="1"/>
          </a:p>
        </p:txBody>
      </p:sp>
      <p:sp>
        <p:nvSpPr>
          <p:cNvPr id="395" name="Google Shape;395;p43"/>
          <p:cNvSpPr txBox="1"/>
          <p:nvPr/>
        </p:nvSpPr>
        <p:spPr>
          <a:xfrm>
            <a:off x="991704" y="2965280"/>
            <a:ext cx="7424100" cy="2925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1900" b="1">
                <a:solidFill>
                  <a:srgbClr val="000000"/>
                </a:solidFill>
              </a:rPr>
              <a:t>Go to Build &gt; Realtime Database &gt; Create Database</a:t>
            </a:r>
            <a:endParaRPr sz="700" b="1"/>
          </a:p>
        </p:txBody>
      </p:sp>
      <p:grpSp>
        <p:nvGrpSpPr>
          <p:cNvPr id="396" name="Google Shape;396;p43"/>
          <p:cNvGrpSpPr/>
          <p:nvPr/>
        </p:nvGrpSpPr>
        <p:grpSpPr>
          <a:xfrm>
            <a:off x="208712" y="3555310"/>
            <a:ext cx="565859" cy="566170"/>
            <a:chOff x="0" y="0"/>
            <a:chExt cx="829799" cy="830256"/>
          </a:xfrm>
        </p:grpSpPr>
        <p:sp>
          <p:nvSpPr>
            <p:cNvPr id="397" name="Google Shape;397;p43"/>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8" name="Google Shape;398;p43"/>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7</a:t>
              </a:r>
              <a:endParaRPr sz="700"/>
            </a:p>
          </p:txBody>
        </p:sp>
      </p:grpSp>
      <p:sp>
        <p:nvSpPr>
          <p:cNvPr id="399" name="Google Shape;399;p43"/>
          <p:cNvSpPr txBox="1"/>
          <p:nvPr/>
        </p:nvSpPr>
        <p:spPr>
          <a:xfrm>
            <a:off x="991704" y="3517210"/>
            <a:ext cx="7638000" cy="702000"/>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 sz="1900" b="1">
                <a:solidFill>
                  <a:srgbClr val="000000"/>
                </a:solidFill>
              </a:rPr>
              <a:t>In set up database &gt; database options: choose the nearest location for the realtime database. Then, press next.</a:t>
            </a:r>
            <a:endParaRPr sz="7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145"/>
        <p:cNvGrpSpPr/>
        <p:nvPr/>
      </p:nvGrpSpPr>
      <p:grpSpPr>
        <a:xfrm>
          <a:off x="0" y="0"/>
          <a:ext cx="0" cy="0"/>
          <a:chOff x="0" y="0"/>
          <a:chExt cx="0" cy="0"/>
        </a:xfrm>
      </p:grpSpPr>
      <p:grpSp>
        <p:nvGrpSpPr>
          <p:cNvPr id="146" name="Google Shape;146;p26"/>
          <p:cNvGrpSpPr/>
          <p:nvPr/>
        </p:nvGrpSpPr>
        <p:grpSpPr>
          <a:xfrm>
            <a:off x="-95250" y="2571750"/>
            <a:ext cx="9334500" cy="2667000"/>
            <a:chOff x="0" y="0"/>
            <a:chExt cx="4741333" cy="1354667"/>
          </a:xfrm>
        </p:grpSpPr>
        <p:sp>
          <p:nvSpPr>
            <p:cNvPr id="147" name="Google Shape;147;p26"/>
            <p:cNvSpPr/>
            <p:nvPr/>
          </p:nvSpPr>
          <p:spPr>
            <a:xfrm>
              <a:off x="0" y="0"/>
              <a:ext cx="4741333" cy="1354667"/>
            </a:xfrm>
            <a:custGeom>
              <a:avLst/>
              <a:gdLst/>
              <a:ahLst/>
              <a:cxnLst/>
              <a:rect l="l" t="t" r="r" b="b"/>
              <a:pathLst>
                <a:path w="4741333" h="1354667" extrusionOk="0">
                  <a:moveTo>
                    <a:pt x="0" y="0"/>
                  </a:moveTo>
                  <a:lnTo>
                    <a:pt x="4741333" y="0"/>
                  </a:lnTo>
                  <a:lnTo>
                    <a:pt x="4741333" y="1354667"/>
                  </a:lnTo>
                  <a:lnTo>
                    <a:pt x="0" y="1354667"/>
                  </a:lnTo>
                  <a:close/>
                </a:path>
              </a:pathLst>
            </a:custGeom>
            <a:solidFill>
              <a:srgbClr val="384766"/>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8" name="Google Shape;148;p26"/>
            <p:cNvSpPr txBox="1"/>
            <p:nvPr/>
          </p:nvSpPr>
          <p:spPr>
            <a:xfrm>
              <a:off x="0" y="38100"/>
              <a:ext cx="4741333" cy="1316567"/>
            </a:xfrm>
            <a:prstGeom prst="rect">
              <a:avLst/>
            </a:prstGeom>
            <a:noFill/>
            <a:ln>
              <a:noFill/>
            </a:ln>
          </p:spPr>
          <p:txBody>
            <a:bodyPr spcFirstLastPara="1" wrap="square" lIns="25400" tIns="25400" rIns="25400" bIns="25400" anchor="ctr" anchorCtr="0">
              <a:noAutofit/>
            </a:bodyPr>
            <a:lstStyle/>
            <a:p>
              <a:pPr marL="0" marR="0" lvl="0" indent="0" algn="ctr" rtl="0">
                <a:lnSpc>
                  <a:spcPct val="149666"/>
                </a:lnSpc>
                <a:spcBef>
                  <a:spcPts val="0"/>
                </a:spcBef>
                <a:spcAft>
                  <a:spcPts val="0"/>
                </a:spcAft>
                <a:buNone/>
              </a:pPr>
              <a:endParaRPr sz="900">
                <a:solidFill>
                  <a:schemeClr val="dk1"/>
                </a:solidFill>
                <a:latin typeface="Calibri"/>
                <a:ea typeface="Calibri"/>
                <a:cs typeface="Calibri"/>
                <a:sym typeface="Calibri"/>
              </a:endParaRPr>
            </a:p>
          </p:txBody>
        </p:sp>
      </p:grpSp>
      <p:grpSp>
        <p:nvGrpSpPr>
          <p:cNvPr id="149" name="Google Shape;149;p26"/>
          <p:cNvGrpSpPr/>
          <p:nvPr/>
        </p:nvGrpSpPr>
        <p:grpSpPr>
          <a:xfrm>
            <a:off x="571500" y="499170"/>
            <a:ext cx="8001000" cy="4263330"/>
            <a:chOff x="0" y="-38100"/>
            <a:chExt cx="4214519" cy="2245705"/>
          </a:xfrm>
        </p:grpSpPr>
        <p:sp>
          <p:nvSpPr>
            <p:cNvPr id="150" name="Google Shape;150;p26"/>
            <p:cNvSpPr/>
            <p:nvPr/>
          </p:nvSpPr>
          <p:spPr>
            <a:xfrm>
              <a:off x="0" y="0"/>
              <a:ext cx="4214518" cy="2207605"/>
            </a:xfrm>
            <a:custGeom>
              <a:avLst/>
              <a:gdLst/>
              <a:ahLst/>
              <a:cxnLst/>
              <a:rect l="l" t="t" r="r" b="b"/>
              <a:pathLst>
                <a:path w="4214518" h="2207605" extrusionOk="0">
                  <a:moveTo>
                    <a:pt x="12095" y="0"/>
                  </a:moveTo>
                  <a:lnTo>
                    <a:pt x="4202423" y="0"/>
                  </a:lnTo>
                  <a:cubicBezTo>
                    <a:pt x="4205631" y="0"/>
                    <a:pt x="4208707" y="1274"/>
                    <a:pt x="4210976" y="3543"/>
                  </a:cubicBezTo>
                  <a:cubicBezTo>
                    <a:pt x="4213244" y="5811"/>
                    <a:pt x="4214518" y="8887"/>
                    <a:pt x="4214518" y="12095"/>
                  </a:cubicBezTo>
                  <a:lnTo>
                    <a:pt x="4214518" y="2195510"/>
                  </a:lnTo>
                  <a:cubicBezTo>
                    <a:pt x="4214518" y="2198718"/>
                    <a:pt x="4213244" y="2201794"/>
                    <a:pt x="4210976" y="2204062"/>
                  </a:cubicBezTo>
                  <a:cubicBezTo>
                    <a:pt x="4208707" y="2206331"/>
                    <a:pt x="4205631" y="2207605"/>
                    <a:pt x="4202423" y="2207605"/>
                  </a:cubicBezTo>
                  <a:lnTo>
                    <a:pt x="12095" y="2207605"/>
                  </a:lnTo>
                  <a:cubicBezTo>
                    <a:pt x="8887" y="2207605"/>
                    <a:pt x="5811" y="2206331"/>
                    <a:pt x="3543" y="2204062"/>
                  </a:cubicBezTo>
                  <a:cubicBezTo>
                    <a:pt x="1274" y="2201794"/>
                    <a:pt x="0" y="2198718"/>
                    <a:pt x="0" y="2195510"/>
                  </a:cubicBezTo>
                  <a:lnTo>
                    <a:pt x="0" y="12095"/>
                  </a:lnTo>
                  <a:cubicBezTo>
                    <a:pt x="0" y="8887"/>
                    <a:pt x="1274" y="5811"/>
                    <a:pt x="3543" y="3543"/>
                  </a:cubicBezTo>
                  <a:cubicBezTo>
                    <a:pt x="5811" y="1274"/>
                    <a:pt x="8887" y="0"/>
                    <a:pt x="12095"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1" name="Google Shape;151;p26"/>
            <p:cNvSpPr txBox="1"/>
            <p:nvPr/>
          </p:nvSpPr>
          <p:spPr>
            <a:xfrm>
              <a:off x="0" y="-38100"/>
              <a:ext cx="4214519" cy="2245705"/>
            </a:xfrm>
            <a:prstGeom prst="rect">
              <a:avLst/>
            </a:prstGeom>
            <a:noFill/>
            <a:ln>
              <a:noFill/>
            </a:ln>
          </p:spPr>
          <p:txBody>
            <a:bodyPr spcFirstLastPara="1" wrap="square" lIns="50800" tIns="50800" rIns="50800" bIns="50800" anchor="ctr" anchorCtr="0">
              <a:noAutofit/>
            </a:bodyPr>
            <a:lstStyle/>
            <a:p>
              <a:pPr marL="0" marR="0" lvl="0" indent="0" algn="ctr" rtl="0">
                <a:lnSpc>
                  <a:spcPct val="288833"/>
                </a:lnSpc>
                <a:spcBef>
                  <a:spcPts val="0"/>
                </a:spcBef>
                <a:spcAft>
                  <a:spcPts val="0"/>
                </a:spcAft>
                <a:buNone/>
              </a:pPr>
              <a:endParaRPr sz="900">
                <a:solidFill>
                  <a:schemeClr val="dk1"/>
                </a:solidFill>
                <a:latin typeface="Calibri"/>
                <a:ea typeface="Calibri"/>
                <a:cs typeface="Calibri"/>
                <a:sym typeface="Calibri"/>
              </a:endParaRPr>
            </a:p>
          </p:txBody>
        </p:sp>
      </p:grpSp>
      <p:grpSp>
        <p:nvGrpSpPr>
          <p:cNvPr id="152" name="Google Shape;152;p26"/>
          <p:cNvGrpSpPr/>
          <p:nvPr/>
        </p:nvGrpSpPr>
        <p:grpSpPr>
          <a:xfrm>
            <a:off x="1126542" y="67876"/>
            <a:ext cx="7048519" cy="1187474"/>
            <a:chOff x="0" y="-43547"/>
            <a:chExt cx="3712800" cy="625500"/>
          </a:xfrm>
        </p:grpSpPr>
        <p:sp>
          <p:nvSpPr>
            <p:cNvPr id="153" name="Google Shape;153;p26"/>
            <p:cNvSpPr/>
            <p:nvPr/>
          </p:nvSpPr>
          <p:spPr>
            <a:xfrm>
              <a:off x="0" y="0"/>
              <a:ext cx="3712790" cy="501728"/>
            </a:xfrm>
            <a:custGeom>
              <a:avLst/>
              <a:gdLst/>
              <a:ahLst/>
              <a:cxnLst/>
              <a:rect l="l" t="t" r="r" b="b"/>
              <a:pathLst>
                <a:path w="3712790" h="501728" extrusionOk="0">
                  <a:moveTo>
                    <a:pt x="13730" y="0"/>
                  </a:moveTo>
                  <a:lnTo>
                    <a:pt x="3699060" y="0"/>
                  </a:lnTo>
                  <a:cubicBezTo>
                    <a:pt x="3702702" y="0"/>
                    <a:pt x="3706194" y="1447"/>
                    <a:pt x="3708769" y="4021"/>
                  </a:cubicBezTo>
                  <a:cubicBezTo>
                    <a:pt x="3711344" y="6596"/>
                    <a:pt x="3712790" y="10088"/>
                    <a:pt x="3712790" y="13730"/>
                  </a:cubicBezTo>
                  <a:lnTo>
                    <a:pt x="3712790" y="487999"/>
                  </a:lnTo>
                  <a:cubicBezTo>
                    <a:pt x="3712790" y="495581"/>
                    <a:pt x="3706643" y="501728"/>
                    <a:pt x="3699060" y="501728"/>
                  </a:cubicBezTo>
                  <a:lnTo>
                    <a:pt x="13730" y="501728"/>
                  </a:lnTo>
                  <a:cubicBezTo>
                    <a:pt x="10088" y="501728"/>
                    <a:pt x="6596" y="500282"/>
                    <a:pt x="4021" y="497707"/>
                  </a:cubicBezTo>
                  <a:cubicBezTo>
                    <a:pt x="1447" y="495132"/>
                    <a:pt x="0" y="491640"/>
                    <a:pt x="0" y="487999"/>
                  </a:cubicBezTo>
                  <a:lnTo>
                    <a:pt x="0" y="13730"/>
                  </a:lnTo>
                  <a:cubicBezTo>
                    <a:pt x="0" y="10088"/>
                    <a:pt x="1447" y="6596"/>
                    <a:pt x="4021" y="4021"/>
                  </a:cubicBezTo>
                  <a:cubicBezTo>
                    <a:pt x="6596" y="1447"/>
                    <a:pt x="10088" y="0"/>
                    <a:pt x="1373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4" name="Google Shape;154;p26"/>
            <p:cNvSpPr txBox="1"/>
            <p:nvPr/>
          </p:nvSpPr>
          <p:spPr>
            <a:xfrm>
              <a:off x="0" y="-43547"/>
              <a:ext cx="3712800" cy="6255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1"/>
                </a:lnSpc>
                <a:spcBef>
                  <a:spcPts val="0"/>
                </a:spcBef>
                <a:spcAft>
                  <a:spcPts val="0"/>
                </a:spcAft>
                <a:buNone/>
              </a:pPr>
              <a:r>
                <a:rPr lang="en" sz="3100">
                  <a:solidFill>
                    <a:srgbClr val="000001"/>
                  </a:solidFill>
                  <a:latin typeface="Ultra"/>
                  <a:ea typeface="Ultra"/>
                  <a:cs typeface="Ultra"/>
                  <a:sym typeface="Ultra"/>
                </a:rPr>
                <a:t>WHAT IS INTERNET of THINGS?</a:t>
              </a:r>
              <a:endParaRPr sz="300"/>
            </a:p>
          </p:txBody>
        </p:sp>
      </p:grpSp>
      <p:grpSp>
        <p:nvGrpSpPr>
          <p:cNvPr id="155" name="Google Shape;155;p26"/>
          <p:cNvGrpSpPr/>
          <p:nvPr/>
        </p:nvGrpSpPr>
        <p:grpSpPr>
          <a:xfrm>
            <a:off x="1378542" y="1193502"/>
            <a:ext cx="3383959" cy="1897362"/>
            <a:chOff x="0" y="-47625"/>
            <a:chExt cx="1782497" cy="1022622"/>
          </a:xfrm>
        </p:grpSpPr>
        <p:sp>
          <p:nvSpPr>
            <p:cNvPr id="156" name="Google Shape;156;p26"/>
            <p:cNvSpPr/>
            <p:nvPr/>
          </p:nvSpPr>
          <p:spPr>
            <a:xfrm>
              <a:off x="0" y="0"/>
              <a:ext cx="1782497" cy="974997"/>
            </a:xfrm>
            <a:custGeom>
              <a:avLst/>
              <a:gdLst/>
              <a:ahLst/>
              <a:cxnLst/>
              <a:rect l="l" t="t" r="r" b="b"/>
              <a:pathLst>
                <a:path w="1782497" h="974997" extrusionOk="0">
                  <a:moveTo>
                    <a:pt x="28598" y="0"/>
                  </a:moveTo>
                  <a:lnTo>
                    <a:pt x="1753899" y="0"/>
                  </a:lnTo>
                  <a:cubicBezTo>
                    <a:pt x="1761483" y="0"/>
                    <a:pt x="1768757" y="3013"/>
                    <a:pt x="1774121" y="8376"/>
                  </a:cubicBezTo>
                  <a:cubicBezTo>
                    <a:pt x="1779484" y="13739"/>
                    <a:pt x="1782497" y="21013"/>
                    <a:pt x="1782497" y="28598"/>
                  </a:cubicBezTo>
                  <a:lnTo>
                    <a:pt x="1782497" y="946400"/>
                  </a:lnTo>
                  <a:cubicBezTo>
                    <a:pt x="1782497" y="953984"/>
                    <a:pt x="1779484" y="961258"/>
                    <a:pt x="1774121" y="966621"/>
                  </a:cubicBezTo>
                  <a:cubicBezTo>
                    <a:pt x="1768757" y="971984"/>
                    <a:pt x="1761483" y="974997"/>
                    <a:pt x="1753899" y="974997"/>
                  </a:cubicBezTo>
                  <a:lnTo>
                    <a:pt x="28598" y="974997"/>
                  </a:lnTo>
                  <a:cubicBezTo>
                    <a:pt x="21013" y="974997"/>
                    <a:pt x="13739" y="971984"/>
                    <a:pt x="8376" y="966621"/>
                  </a:cubicBezTo>
                  <a:cubicBezTo>
                    <a:pt x="3013" y="961258"/>
                    <a:pt x="0" y="953984"/>
                    <a:pt x="0" y="946400"/>
                  </a:cubicBezTo>
                  <a:lnTo>
                    <a:pt x="0" y="28598"/>
                  </a:lnTo>
                  <a:cubicBezTo>
                    <a:pt x="0" y="21013"/>
                    <a:pt x="3013" y="13739"/>
                    <a:pt x="8376" y="8376"/>
                  </a:cubicBezTo>
                  <a:cubicBezTo>
                    <a:pt x="13739" y="3013"/>
                    <a:pt x="21013" y="0"/>
                    <a:pt x="28598" y="0"/>
                  </a:cubicBezTo>
                  <a:close/>
                </a:path>
              </a:pathLst>
            </a:custGeom>
            <a:solidFill>
              <a:srgbClr val="DAE5F1"/>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7" name="Google Shape;157;p26"/>
            <p:cNvSpPr txBox="1"/>
            <p:nvPr/>
          </p:nvSpPr>
          <p:spPr>
            <a:xfrm>
              <a:off x="0" y="-47625"/>
              <a:ext cx="1782497" cy="1022622"/>
            </a:xfrm>
            <a:prstGeom prst="rect">
              <a:avLst/>
            </a:prstGeom>
            <a:solidFill>
              <a:srgbClr val="DAE5F1"/>
            </a:solidFill>
            <a:ln>
              <a:noFill/>
            </a:ln>
          </p:spPr>
          <p:txBody>
            <a:bodyPr spcFirstLastPara="1" wrap="square" lIns="76200" tIns="76200" rIns="76200" bIns="76200" anchor="ctr" anchorCtr="0">
              <a:noAutofit/>
            </a:bodyPr>
            <a:lstStyle/>
            <a:p>
              <a:pPr marL="0" marR="0" lvl="0" indent="0" algn="ctr" rtl="0">
                <a:lnSpc>
                  <a:spcPct val="130000"/>
                </a:lnSpc>
                <a:spcBef>
                  <a:spcPts val="0"/>
                </a:spcBef>
                <a:spcAft>
                  <a:spcPts val="0"/>
                </a:spcAft>
                <a:buNone/>
              </a:pPr>
              <a:r>
                <a:rPr lang="en" sz="1900">
                  <a:solidFill>
                    <a:srgbClr val="000001"/>
                  </a:solidFill>
                  <a:latin typeface="Inter"/>
                  <a:ea typeface="Inter"/>
                  <a:cs typeface="Inter"/>
                  <a:sym typeface="Inter"/>
                </a:rPr>
                <a:t>Network of interrelated devices that connect and exchange data with other IoT devices and the cloud.</a:t>
              </a:r>
              <a:endParaRPr sz="700"/>
            </a:p>
          </p:txBody>
        </p:sp>
      </p:grpSp>
      <p:grpSp>
        <p:nvGrpSpPr>
          <p:cNvPr id="158" name="Google Shape;158;p26"/>
          <p:cNvGrpSpPr/>
          <p:nvPr/>
        </p:nvGrpSpPr>
        <p:grpSpPr>
          <a:xfrm>
            <a:off x="4948792" y="1193502"/>
            <a:ext cx="2974250" cy="1897362"/>
            <a:chOff x="0" y="-47625"/>
            <a:chExt cx="1566683" cy="1022622"/>
          </a:xfrm>
        </p:grpSpPr>
        <p:sp>
          <p:nvSpPr>
            <p:cNvPr id="159" name="Google Shape;159;p26"/>
            <p:cNvSpPr/>
            <p:nvPr/>
          </p:nvSpPr>
          <p:spPr>
            <a:xfrm>
              <a:off x="0" y="0"/>
              <a:ext cx="1566683" cy="974997"/>
            </a:xfrm>
            <a:custGeom>
              <a:avLst/>
              <a:gdLst/>
              <a:ahLst/>
              <a:cxnLst/>
              <a:rect l="l" t="t" r="r" b="b"/>
              <a:pathLst>
                <a:path w="1566683" h="974997" extrusionOk="0">
                  <a:moveTo>
                    <a:pt x="32537" y="0"/>
                  </a:moveTo>
                  <a:lnTo>
                    <a:pt x="1534146" y="0"/>
                  </a:lnTo>
                  <a:cubicBezTo>
                    <a:pt x="1552116" y="0"/>
                    <a:pt x="1566683" y="14567"/>
                    <a:pt x="1566683" y="32537"/>
                  </a:cubicBezTo>
                  <a:lnTo>
                    <a:pt x="1566683" y="942460"/>
                  </a:lnTo>
                  <a:cubicBezTo>
                    <a:pt x="1566683" y="960430"/>
                    <a:pt x="1552116" y="974997"/>
                    <a:pt x="1534146" y="974997"/>
                  </a:cubicBezTo>
                  <a:lnTo>
                    <a:pt x="32537" y="974997"/>
                  </a:lnTo>
                  <a:cubicBezTo>
                    <a:pt x="14567" y="974997"/>
                    <a:pt x="0" y="960430"/>
                    <a:pt x="0" y="942460"/>
                  </a:cubicBezTo>
                  <a:lnTo>
                    <a:pt x="0" y="32537"/>
                  </a:lnTo>
                  <a:cubicBezTo>
                    <a:pt x="0" y="14567"/>
                    <a:pt x="14567" y="0"/>
                    <a:pt x="32537" y="0"/>
                  </a:cubicBezTo>
                  <a:close/>
                </a:path>
              </a:pathLst>
            </a:custGeom>
            <a:solidFill>
              <a:srgbClr val="DAE5F1"/>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0" name="Google Shape;160;p26"/>
            <p:cNvSpPr txBox="1"/>
            <p:nvPr/>
          </p:nvSpPr>
          <p:spPr>
            <a:xfrm>
              <a:off x="0" y="-47625"/>
              <a:ext cx="1566683" cy="1022622"/>
            </a:xfrm>
            <a:prstGeom prst="rect">
              <a:avLst/>
            </a:prstGeom>
            <a:solidFill>
              <a:srgbClr val="DAE5F1"/>
            </a:solidFill>
            <a:ln>
              <a:noFill/>
            </a:ln>
          </p:spPr>
          <p:txBody>
            <a:bodyPr spcFirstLastPara="1" wrap="square" lIns="76200" tIns="76200" rIns="76200" bIns="76200" anchor="ctr" anchorCtr="0">
              <a:noAutofit/>
            </a:bodyPr>
            <a:lstStyle/>
            <a:p>
              <a:pPr marL="0" marR="0" lvl="0" indent="0" algn="ctr" rtl="0">
                <a:lnSpc>
                  <a:spcPct val="130000"/>
                </a:lnSpc>
                <a:spcBef>
                  <a:spcPts val="0"/>
                </a:spcBef>
                <a:spcAft>
                  <a:spcPts val="0"/>
                </a:spcAft>
                <a:buNone/>
              </a:pPr>
              <a:r>
                <a:rPr lang="en" sz="1900">
                  <a:solidFill>
                    <a:srgbClr val="000001"/>
                  </a:solidFill>
                  <a:latin typeface="Inter"/>
                  <a:ea typeface="Inter"/>
                  <a:cs typeface="Inter"/>
                  <a:sym typeface="Inter"/>
                </a:rPr>
                <a:t>IoT are typically embedded with technology such as sensors and software.</a:t>
              </a:r>
              <a:endParaRPr sz="700"/>
            </a:p>
          </p:txBody>
        </p:sp>
      </p:grpSp>
      <p:grpSp>
        <p:nvGrpSpPr>
          <p:cNvPr id="161" name="Google Shape;161;p26"/>
          <p:cNvGrpSpPr/>
          <p:nvPr/>
        </p:nvGrpSpPr>
        <p:grpSpPr>
          <a:xfrm>
            <a:off x="1378541" y="3133801"/>
            <a:ext cx="6544501" cy="1495349"/>
            <a:chOff x="0" y="-47625"/>
            <a:chExt cx="3447309" cy="787673"/>
          </a:xfrm>
        </p:grpSpPr>
        <p:sp>
          <p:nvSpPr>
            <p:cNvPr id="162" name="Google Shape;162;p26"/>
            <p:cNvSpPr/>
            <p:nvPr/>
          </p:nvSpPr>
          <p:spPr>
            <a:xfrm>
              <a:off x="0" y="0"/>
              <a:ext cx="3447309" cy="740048"/>
            </a:xfrm>
            <a:custGeom>
              <a:avLst/>
              <a:gdLst/>
              <a:ahLst/>
              <a:cxnLst/>
              <a:rect l="l" t="t" r="r" b="b"/>
              <a:pathLst>
                <a:path w="3447309" h="740048" extrusionOk="0">
                  <a:moveTo>
                    <a:pt x="14787" y="0"/>
                  </a:moveTo>
                  <a:lnTo>
                    <a:pt x="3432522" y="0"/>
                  </a:lnTo>
                  <a:cubicBezTo>
                    <a:pt x="3436444" y="0"/>
                    <a:pt x="3440205" y="1558"/>
                    <a:pt x="3442978" y="4331"/>
                  </a:cubicBezTo>
                  <a:cubicBezTo>
                    <a:pt x="3445751" y="7104"/>
                    <a:pt x="3447309" y="10865"/>
                    <a:pt x="3447309" y="14787"/>
                  </a:cubicBezTo>
                  <a:lnTo>
                    <a:pt x="3447309" y="725261"/>
                  </a:lnTo>
                  <a:cubicBezTo>
                    <a:pt x="3447309" y="729183"/>
                    <a:pt x="3445751" y="732944"/>
                    <a:pt x="3442978" y="735717"/>
                  </a:cubicBezTo>
                  <a:cubicBezTo>
                    <a:pt x="3440205" y="738490"/>
                    <a:pt x="3436444" y="740048"/>
                    <a:pt x="3432522" y="740048"/>
                  </a:cubicBezTo>
                  <a:lnTo>
                    <a:pt x="14787" y="740048"/>
                  </a:lnTo>
                  <a:cubicBezTo>
                    <a:pt x="6620" y="740048"/>
                    <a:pt x="0" y="733428"/>
                    <a:pt x="0" y="725261"/>
                  </a:cubicBezTo>
                  <a:lnTo>
                    <a:pt x="0" y="14787"/>
                  </a:lnTo>
                  <a:cubicBezTo>
                    <a:pt x="0" y="10865"/>
                    <a:pt x="1558" y="7104"/>
                    <a:pt x="4331" y="4331"/>
                  </a:cubicBezTo>
                  <a:cubicBezTo>
                    <a:pt x="7104" y="1558"/>
                    <a:pt x="10865" y="0"/>
                    <a:pt x="14787" y="0"/>
                  </a:cubicBezTo>
                  <a:close/>
                </a:path>
              </a:pathLst>
            </a:custGeom>
            <a:solidFill>
              <a:srgbClr val="DAE5F1"/>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3" name="Google Shape;163;p26"/>
            <p:cNvSpPr txBox="1"/>
            <p:nvPr/>
          </p:nvSpPr>
          <p:spPr>
            <a:xfrm>
              <a:off x="0" y="-47625"/>
              <a:ext cx="3447309" cy="787673"/>
            </a:xfrm>
            <a:prstGeom prst="rect">
              <a:avLst/>
            </a:prstGeom>
            <a:solidFill>
              <a:srgbClr val="DAE5F1"/>
            </a:solidFill>
            <a:ln>
              <a:noFill/>
            </a:ln>
          </p:spPr>
          <p:txBody>
            <a:bodyPr spcFirstLastPara="1" wrap="square" lIns="76200" tIns="76200" rIns="76200" bIns="76200" anchor="ctr" anchorCtr="0">
              <a:noAutofit/>
            </a:bodyPr>
            <a:lstStyle/>
            <a:p>
              <a:pPr marL="0" marR="0" lvl="0" indent="0" algn="ctr" rtl="0">
                <a:lnSpc>
                  <a:spcPct val="130000"/>
                </a:lnSpc>
                <a:spcBef>
                  <a:spcPts val="0"/>
                </a:spcBef>
                <a:spcAft>
                  <a:spcPts val="0"/>
                </a:spcAft>
                <a:buNone/>
              </a:pPr>
              <a:r>
                <a:rPr lang="en" sz="1900">
                  <a:solidFill>
                    <a:srgbClr val="000001"/>
                  </a:solidFill>
                  <a:latin typeface="Inter"/>
                  <a:ea typeface="Inter"/>
                  <a:cs typeface="Inter"/>
                  <a:sym typeface="Inter"/>
                </a:rPr>
                <a:t>Network of interrelated devices that connect and exchange data with other IoT devices and the cloud.</a:t>
              </a:r>
              <a:endParaRPr sz="70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403"/>
        <p:cNvGrpSpPr/>
        <p:nvPr/>
      </p:nvGrpSpPr>
      <p:grpSpPr>
        <a:xfrm>
          <a:off x="0" y="0"/>
          <a:ext cx="0" cy="0"/>
          <a:chOff x="0" y="0"/>
          <a:chExt cx="0" cy="0"/>
        </a:xfrm>
      </p:grpSpPr>
      <p:grpSp>
        <p:nvGrpSpPr>
          <p:cNvPr id="404" name="Google Shape;404;p44"/>
          <p:cNvGrpSpPr/>
          <p:nvPr/>
        </p:nvGrpSpPr>
        <p:grpSpPr>
          <a:xfrm>
            <a:off x="278026" y="264795"/>
            <a:ext cx="565859" cy="554267"/>
            <a:chOff x="0" y="0"/>
            <a:chExt cx="829799" cy="812800"/>
          </a:xfrm>
        </p:grpSpPr>
        <p:sp>
          <p:nvSpPr>
            <p:cNvPr id="405" name="Google Shape;405;p44"/>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06" name="Google Shape;406;p44"/>
            <p:cNvSpPr txBox="1"/>
            <p:nvPr/>
          </p:nvSpPr>
          <p:spPr>
            <a:xfrm>
              <a:off x="77794" y="66675"/>
              <a:ext cx="674212" cy="669925"/>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8</a:t>
              </a:r>
              <a:endParaRPr sz="700"/>
            </a:p>
          </p:txBody>
        </p:sp>
      </p:grpSp>
      <p:sp>
        <p:nvSpPr>
          <p:cNvPr id="407" name="Google Shape;407;p44"/>
          <p:cNvSpPr/>
          <p:nvPr/>
        </p:nvSpPr>
        <p:spPr>
          <a:xfrm>
            <a:off x="1061018" y="966038"/>
            <a:ext cx="3003811" cy="1698470"/>
          </a:xfrm>
          <a:custGeom>
            <a:avLst/>
            <a:gdLst/>
            <a:ahLst/>
            <a:cxnLst/>
            <a:rect l="l" t="t" r="r" b="b"/>
            <a:pathLst>
              <a:path w="6007621" h="3396939" extrusionOk="0">
                <a:moveTo>
                  <a:pt x="0" y="0"/>
                </a:moveTo>
                <a:lnTo>
                  <a:pt x="6007621" y="0"/>
                </a:lnTo>
                <a:lnTo>
                  <a:pt x="6007621" y="3396940"/>
                </a:lnTo>
                <a:lnTo>
                  <a:pt x="0" y="3396940"/>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408" name="Google Shape;408;p44"/>
          <p:cNvGrpSpPr/>
          <p:nvPr/>
        </p:nvGrpSpPr>
        <p:grpSpPr>
          <a:xfrm>
            <a:off x="278026" y="2733675"/>
            <a:ext cx="565859" cy="554267"/>
            <a:chOff x="0" y="0"/>
            <a:chExt cx="829799" cy="812800"/>
          </a:xfrm>
        </p:grpSpPr>
        <p:sp>
          <p:nvSpPr>
            <p:cNvPr id="409" name="Google Shape;409;p44"/>
            <p:cNvSpPr/>
            <p:nvPr/>
          </p:nvSpPr>
          <p:spPr>
            <a:xfrm>
              <a:off x="0" y="0"/>
              <a:ext cx="829799" cy="812800"/>
            </a:xfrm>
            <a:custGeom>
              <a:avLst/>
              <a:gdLst/>
              <a:ahLst/>
              <a:cxnLst/>
              <a:rect l="l" t="t" r="r" b="b"/>
              <a:pathLst>
                <a:path w="829799" h="812800" extrusionOk="0">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0" name="Google Shape;410;p44"/>
            <p:cNvSpPr txBox="1"/>
            <p:nvPr/>
          </p:nvSpPr>
          <p:spPr>
            <a:xfrm>
              <a:off x="77794" y="66675"/>
              <a:ext cx="674212" cy="669925"/>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9</a:t>
              </a:r>
              <a:endParaRPr sz="700"/>
            </a:p>
          </p:txBody>
        </p:sp>
      </p:grpSp>
      <p:sp>
        <p:nvSpPr>
          <p:cNvPr id="411" name="Google Shape;411;p44"/>
          <p:cNvSpPr/>
          <p:nvPr/>
        </p:nvSpPr>
        <p:spPr>
          <a:xfrm>
            <a:off x="1047750" y="3189352"/>
            <a:ext cx="3017079" cy="1811463"/>
          </a:xfrm>
          <a:custGeom>
            <a:avLst/>
            <a:gdLst/>
            <a:ahLst/>
            <a:cxnLst/>
            <a:rect l="l" t="t" r="r" b="b"/>
            <a:pathLst>
              <a:path w="6034157" h="3622926" extrusionOk="0">
                <a:moveTo>
                  <a:pt x="0" y="0"/>
                </a:moveTo>
                <a:lnTo>
                  <a:pt x="6034157" y="0"/>
                </a:lnTo>
                <a:lnTo>
                  <a:pt x="6034157" y="3622926"/>
                </a:lnTo>
                <a:lnTo>
                  <a:pt x="0" y="3622926"/>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2" name="Google Shape;412;p44"/>
          <p:cNvSpPr txBox="1"/>
          <p:nvPr/>
        </p:nvSpPr>
        <p:spPr>
          <a:xfrm>
            <a:off x="1061018" y="231457"/>
            <a:ext cx="7424100" cy="6651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 sz="1800" b="1">
                <a:solidFill>
                  <a:srgbClr val="000000"/>
                </a:solidFill>
              </a:rPr>
              <a:t>In set up database &gt; security rules &gt; choose the start in locked mode and clicked enable.</a:t>
            </a:r>
            <a:endParaRPr sz="700" b="1"/>
          </a:p>
        </p:txBody>
      </p:sp>
      <p:sp>
        <p:nvSpPr>
          <p:cNvPr id="413" name="Google Shape;413;p44"/>
          <p:cNvSpPr txBox="1"/>
          <p:nvPr/>
        </p:nvSpPr>
        <p:spPr>
          <a:xfrm>
            <a:off x="1061018" y="2773109"/>
            <a:ext cx="7424100" cy="2772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 sz="1800" b="1">
                <a:solidFill>
                  <a:srgbClr val="000000"/>
                </a:solidFill>
              </a:rPr>
              <a:t>In rules, change the code from false to true. Then click Publish.</a:t>
            </a:r>
            <a:endParaRPr sz="7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417"/>
        <p:cNvGrpSpPr/>
        <p:nvPr/>
      </p:nvGrpSpPr>
      <p:grpSpPr>
        <a:xfrm>
          <a:off x="0" y="0"/>
          <a:ext cx="0" cy="0"/>
          <a:chOff x="0" y="0"/>
          <a:chExt cx="0" cy="0"/>
        </a:xfrm>
      </p:grpSpPr>
      <p:grpSp>
        <p:nvGrpSpPr>
          <p:cNvPr id="418" name="Google Shape;418;p45"/>
          <p:cNvGrpSpPr/>
          <p:nvPr/>
        </p:nvGrpSpPr>
        <p:grpSpPr>
          <a:xfrm>
            <a:off x="1939961" y="31580"/>
            <a:ext cx="1309671" cy="734187"/>
            <a:chOff x="0" y="-66675"/>
            <a:chExt cx="689868" cy="386732"/>
          </a:xfrm>
        </p:grpSpPr>
        <p:sp>
          <p:nvSpPr>
            <p:cNvPr id="419" name="Google Shape;419;p45"/>
            <p:cNvSpPr/>
            <p:nvPr/>
          </p:nvSpPr>
          <p:spPr>
            <a:xfrm>
              <a:off x="0" y="0"/>
              <a:ext cx="689868" cy="320057"/>
            </a:xfrm>
            <a:custGeom>
              <a:avLst/>
              <a:gdLst/>
              <a:ahLst/>
              <a:cxnLst/>
              <a:rect l="l" t="t" r="r" b="b"/>
              <a:pathLst>
                <a:path w="689868" h="320057" extrusionOk="0">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0" name="Google Shape;420;p45"/>
            <p:cNvSpPr txBox="1"/>
            <p:nvPr/>
          </p:nvSpPr>
          <p:spPr>
            <a:xfrm>
              <a:off x="0" y="-66675"/>
              <a:ext cx="689868" cy="386732"/>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STEP 1:</a:t>
              </a:r>
              <a:endParaRPr sz="700">
                <a:latin typeface="Ultra"/>
                <a:ea typeface="Ultra"/>
                <a:cs typeface="Ultra"/>
                <a:sym typeface="Ultra"/>
              </a:endParaRPr>
            </a:p>
          </p:txBody>
        </p:sp>
      </p:grpSp>
      <p:grpSp>
        <p:nvGrpSpPr>
          <p:cNvPr id="421" name="Google Shape;421;p45"/>
          <p:cNvGrpSpPr/>
          <p:nvPr/>
        </p:nvGrpSpPr>
        <p:grpSpPr>
          <a:xfrm>
            <a:off x="3301775" y="158150"/>
            <a:ext cx="4001068" cy="734179"/>
            <a:chOff x="0" y="0"/>
            <a:chExt cx="2055519" cy="320057"/>
          </a:xfrm>
        </p:grpSpPr>
        <p:sp>
          <p:nvSpPr>
            <p:cNvPr id="422" name="Google Shape;422;p45"/>
            <p:cNvSpPr/>
            <p:nvPr/>
          </p:nvSpPr>
          <p:spPr>
            <a:xfrm>
              <a:off x="0" y="0"/>
              <a:ext cx="2055519" cy="320057"/>
            </a:xfrm>
            <a:custGeom>
              <a:avLst/>
              <a:gdLst/>
              <a:ahLst/>
              <a:cxnLst/>
              <a:rect l="l" t="t" r="r" b="b"/>
              <a:pathLst>
                <a:path w="2055519" h="320057" extrusionOk="0">
                  <a:moveTo>
                    <a:pt x="24799" y="0"/>
                  </a:moveTo>
                  <a:lnTo>
                    <a:pt x="2030719" y="0"/>
                  </a:lnTo>
                  <a:cubicBezTo>
                    <a:pt x="2037297" y="0"/>
                    <a:pt x="2043604" y="2613"/>
                    <a:pt x="2048255" y="7264"/>
                  </a:cubicBezTo>
                  <a:cubicBezTo>
                    <a:pt x="2052906" y="11914"/>
                    <a:pt x="2055519" y="18222"/>
                    <a:pt x="2055519" y="24799"/>
                  </a:cubicBezTo>
                  <a:lnTo>
                    <a:pt x="2055519" y="295258"/>
                  </a:lnTo>
                  <a:cubicBezTo>
                    <a:pt x="2055519" y="308954"/>
                    <a:pt x="2044416" y="320057"/>
                    <a:pt x="2030719" y="320057"/>
                  </a:cubicBezTo>
                  <a:lnTo>
                    <a:pt x="24799" y="320057"/>
                  </a:lnTo>
                  <a:cubicBezTo>
                    <a:pt x="18222" y="320057"/>
                    <a:pt x="11914" y="317445"/>
                    <a:pt x="7264" y="312794"/>
                  </a:cubicBezTo>
                  <a:cubicBezTo>
                    <a:pt x="2613" y="308143"/>
                    <a:pt x="0" y="301835"/>
                    <a:pt x="0" y="295258"/>
                  </a:cubicBezTo>
                  <a:lnTo>
                    <a:pt x="0" y="24799"/>
                  </a:lnTo>
                  <a:cubicBezTo>
                    <a:pt x="0" y="11103"/>
                    <a:pt x="11103" y="0"/>
                    <a:pt x="24799"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3" name="Google Shape;423;p45"/>
            <p:cNvSpPr txBox="1"/>
            <p:nvPr/>
          </p:nvSpPr>
          <p:spPr>
            <a:xfrm>
              <a:off x="66862" y="21578"/>
              <a:ext cx="1921800" cy="276900"/>
            </a:xfrm>
            <a:prstGeom prst="rect">
              <a:avLst/>
            </a:prstGeom>
            <a:noFill/>
            <a:ln>
              <a:noFill/>
            </a:ln>
          </p:spPr>
          <p:txBody>
            <a:bodyPr spcFirstLastPara="1" wrap="square" lIns="127000" tIns="127000" rIns="127000" bIns="127000" anchor="ctr" anchorCtr="0">
              <a:noAutofit/>
            </a:bodyPr>
            <a:lstStyle/>
            <a:p>
              <a:pPr marL="0" lvl="0" indent="0" algn="ctr" rtl="0">
                <a:lnSpc>
                  <a:spcPct val="130000"/>
                </a:lnSpc>
                <a:spcBef>
                  <a:spcPts val="0"/>
                </a:spcBef>
                <a:spcAft>
                  <a:spcPts val="0"/>
                </a:spcAft>
                <a:buClr>
                  <a:schemeClr val="dk1"/>
                </a:buClr>
                <a:buFont typeface="Arial"/>
                <a:buNone/>
              </a:pPr>
              <a:r>
                <a:rPr lang="en" sz="1700" b="1">
                  <a:solidFill>
                    <a:srgbClr val="000001"/>
                  </a:solidFill>
                  <a:latin typeface="Inter"/>
                  <a:ea typeface="Inter"/>
                  <a:cs typeface="Inter"/>
                  <a:sym typeface="Inter"/>
                </a:rPr>
                <a:t>Toggling the on-board LED of NodeMCU.</a:t>
              </a:r>
              <a:endParaRPr sz="500" b="1"/>
            </a:p>
          </p:txBody>
        </p:sp>
      </p:grpSp>
      <p:grpSp>
        <p:nvGrpSpPr>
          <p:cNvPr id="424" name="Google Shape;424;p45"/>
          <p:cNvGrpSpPr/>
          <p:nvPr/>
        </p:nvGrpSpPr>
        <p:grpSpPr>
          <a:xfrm>
            <a:off x="880107" y="915401"/>
            <a:ext cx="1808297" cy="3477949"/>
            <a:chOff x="0" y="-38100"/>
            <a:chExt cx="994827" cy="2162500"/>
          </a:xfrm>
        </p:grpSpPr>
        <p:sp>
          <p:nvSpPr>
            <p:cNvPr id="425" name="Google Shape;425;p45"/>
            <p:cNvSpPr/>
            <p:nvPr/>
          </p:nvSpPr>
          <p:spPr>
            <a:xfrm>
              <a:off x="0" y="0"/>
              <a:ext cx="994827" cy="2124400"/>
            </a:xfrm>
            <a:custGeom>
              <a:avLst/>
              <a:gdLst/>
              <a:ahLst/>
              <a:cxnLst/>
              <a:rect l="l" t="t" r="r" b="b"/>
              <a:pathLst>
                <a:path w="994827" h="2124400" extrusionOk="0">
                  <a:moveTo>
                    <a:pt x="52721" y="0"/>
                  </a:moveTo>
                  <a:lnTo>
                    <a:pt x="942106" y="0"/>
                  </a:lnTo>
                  <a:cubicBezTo>
                    <a:pt x="956088" y="0"/>
                    <a:pt x="969498" y="5555"/>
                    <a:pt x="979385" y="15442"/>
                  </a:cubicBezTo>
                  <a:cubicBezTo>
                    <a:pt x="989272" y="25329"/>
                    <a:pt x="994827" y="38739"/>
                    <a:pt x="994827" y="52721"/>
                  </a:cubicBezTo>
                  <a:lnTo>
                    <a:pt x="994827" y="2071679"/>
                  </a:lnTo>
                  <a:cubicBezTo>
                    <a:pt x="994827" y="2085662"/>
                    <a:pt x="989272" y="2099071"/>
                    <a:pt x="979385" y="2108959"/>
                  </a:cubicBezTo>
                  <a:cubicBezTo>
                    <a:pt x="969498" y="2118846"/>
                    <a:pt x="956088" y="2124400"/>
                    <a:pt x="942106" y="2124400"/>
                  </a:cubicBezTo>
                  <a:lnTo>
                    <a:pt x="52721" y="2124400"/>
                  </a:lnTo>
                  <a:cubicBezTo>
                    <a:pt x="38739" y="2124400"/>
                    <a:pt x="25329" y="2118846"/>
                    <a:pt x="15442" y="2108959"/>
                  </a:cubicBezTo>
                  <a:cubicBezTo>
                    <a:pt x="5555" y="2099071"/>
                    <a:pt x="0" y="2085662"/>
                    <a:pt x="0" y="2071679"/>
                  </a:cubicBezTo>
                  <a:lnTo>
                    <a:pt x="0" y="52721"/>
                  </a:lnTo>
                  <a:cubicBezTo>
                    <a:pt x="0" y="38739"/>
                    <a:pt x="5555" y="25329"/>
                    <a:pt x="15442" y="15442"/>
                  </a:cubicBezTo>
                  <a:cubicBezTo>
                    <a:pt x="25329" y="5555"/>
                    <a:pt x="38739" y="0"/>
                    <a:pt x="52721"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6" name="Google Shape;426;p45"/>
            <p:cNvSpPr txBox="1"/>
            <p:nvPr/>
          </p:nvSpPr>
          <p:spPr>
            <a:xfrm>
              <a:off x="0" y="-38100"/>
              <a:ext cx="994827" cy="2162500"/>
            </a:xfrm>
            <a:prstGeom prst="rect">
              <a:avLst/>
            </a:prstGeom>
            <a:noFill/>
            <a:ln>
              <a:noFill/>
            </a:ln>
          </p:spPr>
          <p:txBody>
            <a:bodyPr spcFirstLastPara="1" wrap="square" lIns="127000" tIns="127000" rIns="127000" bIns="127000" anchor="ctr" anchorCtr="0">
              <a:noAutofit/>
            </a:bodyPr>
            <a:lstStyle/>
            <a:p>
              <a:pPr marL="0" marR="0" lvl="0" indent="0" algn="ctr" rtl="0">
                <a:lnSpc>
                  <a:spcPct val="288833"/>
                </a:lnSpc>
                <a:spcBef>
                  <a:spcPts val="0"/>
                </a:spcBef>
                <a:spcAft>
                  <a:spcPts val="0"/>
                </a:spcAft>
                <a:buNone/>
              </a:pPr>
              <a:endParaRPr sz="900">
                <a:solidFill>
                  <a:schemeClr val="dk1"/>
                </a:solidFill>
                <a:latin typeface="Calibri"/>
                <a:ea typeface="Calibri"/>
                <a:cs typeface="Calibri"/>
                <a:sym typeface="Calibri"/>
              </a:endParaRPr>
            </a:p>
          </p:txBody>
        </p:sp>
      </p:grpSp>
      <p:grpSp>
        <p:nvGrpSpPr>
          <p:cNvPr id="427" name="Google Shape;427;p45"/>
          <p:cNvGrpSpPr/>
          <p:nvPr/>
        </p:nvGrpSpPr>
        <p:grpSpPr>
          <a:xfrm>
            <a:off x="880107" y="957324"/>
            <a:ext cx="1808297" cy="354230"/>
            <a:chOff x="0" y="-9525"/>
            <a:chExt cx="994827" cy="220251"/>
          </a:xfrm>
        </p:grpSpPr>
        <p:sp>
          <p:nvSpPr>
            <p:cNvPr id="428" name="Google Shape;428;p45"/>
            <p:cNvSpPr/>
            <p:nvPr/>
          </p:nvSpPr>
          <p:spPr>
            <a:xfrm>
              <a:off x="0" y="0"/>
              <a:ext cx="994827" cy="210726"/>
            </a:xfrm>
            <a:custGeom>
              <a:avLst/>
              <a:gdLst/>
              <a:ahLst/>
              <a:cxnLst/>
              <a:rect l="l" t="t" r="r" b="b"/>
              <a:pathLst>
                <a:path w="994827" h="210726" extrusionOk="0">
                  <a:moveTo>
                    <a:pt x="52721" y="0"/>
                  </a:moveTo>
                  <a:lnTo>
                    <a:pt x="942106" y="0"/>
                  </a:lnTo>
                  <a:cubicBezTo>
                    <a:pt x="956088" y="0"/>
                    <a:pt x="969498" y="5555"/>
                    <a:pt x="979385" y="15442"/>
                  </a:cubicBezTo>
                  <a:cubicBezTo>
                    <a:pt x="989272" y="25329"/>
                    <a:pt x="994827" y="38739"/>
                    <a:pt x="994827" y="52721"/>
                  </a:cubicBezTo>
                  <a:lnTo>
                    <a:pt x="994827" y="158005"/>
                  </a:lnTo>
                  <a:cubicBezTo>
                    <a:pt x="994827" y="171987"/>
                    <a:pt x="989272" y="185397"/>
                    <a:pt x="979385" y="195284"/>
                  </a:cubicBezTo>
                  <a:cubicBezTo>
                    <a:pt x="969498" y="205171"/>
                    <a:pt x="956088" y="210726"/>
                    <a:pt x="942106" y="210726"/>
                  </a:cubicBezTo>
                  <a:lnTo>
                    <a:pt x="52721" y="210726"/>
                  </a:lnTo>
                  <a:cubicBezTo>
                    <a:pt x="38739" y="210726"/>
                    <a:pt x="25329" y="205171"/>
                    <a:pt x="15442" y="195284"/>
                  </a:cubicBezTo>
                  <a:cubicBezTo>
                    <a:pt x="5555" y="185397"/>
                    <a:pt x="0" y="171987"/>
                    <a:pt x="0" y="158005"/>
                  </a:cubicBezTo>
                  <a:lnTo>
                    <a:pt x="0" y="52721"/>
                  </a:lnTo>
                  <a:cubicBezTo>
                    <a:pt x="0" y="38739"/>
                    <a:pt x="5555" y="25329"/>
                    <a:pt x="15442" y="15442"/>
                  </a:cubicBezTo>
                  <a:cubicBezTo>
                    <a:pt x="25329" y="5555"/>
                    <a:pt x="38739" y="0"/>
                    <a:pt x="52721" y="0"/>
                  </a:cubicBezTo>
                  <a:close/>
                </a:path>
              </a:pathLst>
            </a:custGeom>
            <a:solidFill>
              <a:srgbClr val="000001"/>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9" name="Google Shape;429;p45"/>
            <p:cNvSpPr txBox="1"/>
            <p:nvPr/>
          </p:nvSpPr>
          <p:spPr>
            <a:xfrm>
              <a:off x="0" y="-9525"/>
              <a:ext cx="994827" cy="220251"/>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 sz="1300" b="1">
                  <a:solidFill>
                    <a:srgbClr val="FFFFFF"/>
                  </a:solidFill>
                  <a:latin typeface="Inter"/>
                  <a:ea typeface="Inter"/>
                  <a:cs typeface="Inter"/>
                  <a:sym typeface="Inter"/>
                </a:rPr>
                <a:t>COMPONENT</a:t>
              </a:r>
              <a:endParaRPr sz="700"/>
            </a:p>
          </p:txBody>
        </p:sp>
      </p:grpSp>
      <p:sp>
        <p:nvSpPr>
          <p:cNvPr id="430" name="Google Shape;430;p45"/>
          <p:cNvSpPr/>
          <p:nvPr/>
        </p:nvSpPr>
        <p:spPr>
          <a:xfrm rot="5400000">
            <a:off x="908155" y="1147807"/>
            <a:ext cx="1664628" cy="1821427"/>
          </a:xfrm>
          <a:custGeom>
            <a:avLst/>
            <a:gdLst/>
            <a:ahLst/>
            <a:cxnLst/>
            <a:rect l="l" t="t" r="r" b="b"/>
            <a:pathLst>
              <a:path w="3804865" h="3698329" extrusionOk="0">
                <a:moveTo>
                  <a:pt x="0" y="0"/>
                </a:moveTo>
                <a:lnTo>
                  <a:pt x="3804865" y="0"/>
                </a:lnTo>
                <a:lnTo>
                  <a:pt x="3804865" y="3698329"/>
                </a:lnTo>
                <a:lnTo>
                  <a:pt x="0" y="3698329"/>
                </a:lnTo>
                <a:lnTo>
                  <a:pt x="0" y="0"/>
                </a:lnTo>
                <a:close/>
              </a:path>
            </a:pathLst>
          </a:custGeom>
          <a:blipFill rotWithShape="1">
            <a:blip r:embed="rId3">
              <a:alphaModFix/>
            </a:blip>
            <a:stretch>
              <a:fillRect t="-2879"/>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1" name="Google Shape;431;p45"/>
          <p:cNvSpPr/>
          <p:nvPr/>
        </p:nvSpPr>
        <p:spPr>
          <a:xfrm rot="-1860925">
            <a:off x="828059" y="2427615"/>
            <a:ext cx="1915057" cy="1830717"/>
          </a:xfrm>
          <a:custGeom>
            <a:avLst/>
            <a:gdLst/>
            <a:ahLst/>
            <a:cxnLst/>
            <a:rect l="l" t="t" r="r" b="b"/>
            <a:pathLst>
              <a:path w="4027629" h="4027629" extrusionOk="0">
                <a:moveTo>
                  <a:pt x="0" y="0"/>
                </a:moveTo>
                <a:lnTo>
                  <a:pt x="4027629" y="0"/>
                </a:lnTo>
                <a:lnTo>
                  <a:pt x="4027629" y="4027629"/>
                </a:lnTo>
                <a:lnTo>
                  <a:pt x="0" y="4027629"/>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2" name="Google Shape;432;p45"/>
          <p:cNvSpPr/>
          <p:nvPr/>
        </p:nvSpPr>
        <p:spPr>
          <a:xfrm>
            <a:off x="2846902" y="1023407"/>
            <a:ext cx="5766457" cy="3382899"/>
          </a:xfrm>
          <a:custGeom>
            <a:avLst/>
            <a:gdLst/>
            <a:ahLst/>
            <a:cxnLst/>
            <a:rect l="l" t="t" r="r" b="b"/>
            <a:pathLst>
              <a:path w="11708543" h="7732340" extrusionOk="0">
                <a:moveTo>
                  <a:pt x="0" y="0"/>
                </a:moveTo>
                <a:lnTo>
                  <a:pt x="11708543" y="0"/>
                </a:lnTo>
                <a:lnTo>
                  <a:pt x="11708543" y="7732339"/>
                </a:lnTo>
                <a:lnTo>
                  <a:pt x="0" y="7732339"/>
                </a:lnTo>
                <a:lnTo>
                  <a:pt x="0" y="0"/>
                </a:lnTo>
                <a:close/>
              </a:path>
            </a:pathLst>
          </a:custGeom>
          <a:blipFill rotWithShape="1">
            <a:blip r:embed="rId5">
              <a:alphaModFix/>
            </a:blip>
            <a:stretch>
              <a:fillRect l="-9500" t="-15723" r="-28223"/>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3" name="Google Shape;433;p45"/>
          <p:cNvSpPr txBox="1"/>
          <p:nvPr/>
        </p:nvSpPr>
        <p:spPr>
          <a:xfrm>
            <a:off x="1277820" y="2425551"/>
            <a:ext cx="924900" cy="261600"/>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 sz="1700">
                <a:solidFill>
                  <a:srgbClr val="000000"/>
                </a:solidFill>
                <a:latin typeface="Arial"/>
                <a:ea typeface="Arial"/>
                <a:cs typeface="Arial"/>
                <a:sym typeface="Arial"/>
              </a:rPr>
              <a:t>ESP8266</a:t>
            </a:r>
            <a:endParaRPr sz="700"/>
          </a:p>
        </p:txBody>
      </p:sp>
      <p:sp>
        <p:nvSpPr>
          <p:cNvPr id="434" name="Google Shape;434;p45"/>
          <p:cNvSpPr txBox="1"/>
          <p:nvPr/>
        </p:nvSpPr>
        <p:spPr>
          <a:xfrm>
            <a:off x="1117313" y="3746556"/>
            <a:ext cx="1245900" cy="261600"/>
          </a:xfrm>
          <a:prstGeom prst="rect">
            <a:avLst/>
          </a:prstGeom>
          <a:noFill/>
          <a:ln>
            <a:noFill/>
          </a:ln>
        </p:spPr>
        <p:txBody>
          <a:bodyPr spcFirstLastPara="1" wrap="square" lIns="0" tIns="0" rIns="0" bIns="0" anchor="t" anchorCtr="0">
            <a:spAutoFit/>
          </a:bodyPr>
          <a:lstStyle/>
          <a:p>
            <a:pPr marL="0" marR="0" lvl="0" indent="0" algn="ctr" rtl="0">
              <a:lnSpc>
                <a:spcPct val="140040"/>
              </a:lnSpc>
              <a:spcBef>
                <a:spcPts val="0"/>
              </a:spcBef>
              <a:spcAft>
                <a:spcPts val="0"/>
              </a:spcAft>
              <a:buNone/>
            </a:pPr>
            <a:r>
              <a:rPr lang="en" sz="1700">
                <a:solidFill>
                  <a:srgbClr val="000000"/>
                </a:solidFill>
                <a:latin typeface="Arial"/>
                <a:ea typeface="Arial"/>
                <a:cs typeface="Arial"/>
                <a:sym typeface="Arial"/>
              </a:rPr>
              <a:t>BreadBoard</a:t>
            </a:r>
            <a:endParaRPr sz="700"/>
          </a:p>
        </p:txBody>
      </p:sp>
      <p:sp>
        <p:nvSpPr>
          <p:cNvPr id="435" name="Google Shape;435;p45"/>
          <p:cNvSpPr txBox="1"/>
          <p:nvPr/>
        </p:nvSpPr>
        <p:spPr>
          <a:xfrm>
            <a:off x="2669288" y="4537375"/>
            <a:ext cx="4995600" cy="323135"/>
          </a:xfrm>
          <a:prstGeom prst="rect">
            <a:avLst/>
          </a:prstGeom>
          <a:solidFill>
            <a:srgbClr val="D0E0E3"/>
          </a:solidFill>
          <a:ln>
            <a:noFill/>
          </a:ln>
        </p:spPr>
        <p:txBody>
          <a:bodyPr spcFirstLastPara="1" wrap="square" lIns="91425" tIns="91425" rIns="91425" bIns="91425" anchor="t" anchorCtr="0">
            <a:spAutoFit/>
          </a:bodyPr>
          <a:lstStyle/>
          <a:p>
            <a:pPr lvl="0"/>
            <a:r>
              <a:rPr lang="en-MY" sz="900" dirty="0"/>
              <a:t>https://</a:t>
            </a:r>
            <a:r>
              <a:rPr lang="en-MY" sz="900" dirty="0" err="1"/>
              <a:t>github.com</a:t>
            </a:r>
            <a:r>
              <a:rPr lang="en-MY" sz="900" dirty="0"/>
              <a:t>/idham1432/</a:t>
            </a:r>
            <a:r>
              <a:rPr lang="en-MY" sz="900" dirty="0" err="1"/>
              <a:t>nodemcu_workshop</a:t>
            </a:r>
            <a:r>
              <a:rPr lang="en-MY" sz="900" dirty="0"/>
              <a:t>/blob/main/step-01/</a:t>
            </a:r>
            <a:r>
              <a:rPr lang="en-MY" sz="900" dirty="0" err="1"/>
              <a:t>LED_connect.ino</a:t>
            </a:r>
            <a:endParaRPr sz="900" dirty="0"/>
          </a:p>
        </p:txBody>
      </p:sp>
      <p:sp>
        <p:nvSpPr>
          <p:cNvPr id="436" name="Google Shape;436;p45"/>
          <p:cNvSpPr txBox="1"/>
          <p:nvPr/>
        </p:nvSpPr>
        <p:spPr>
          <a:xfrm>
            <a:off x="1479088" y="4591225"/>
            <a:ext cx="1031700" cy="354000"/>
          </a:xfrm>
          <a:prstGeom prst="rect">
            <a:avLst/>
          </a:prstGeom>
          <a:solidFill>
            <a:srgbClr val="D0E0E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Github link:</a:t>
            </a:r>
            <a:endParaRPr sz="1100" b="1"/>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440"/>
        <p:cNvGrpSpPr/>
        <p:nvPr/>
      </p:nvGrpSpPr>
      <p:grpSpPr>
        <a:xfrm>
          <a:off x="0" y="0"/>
          <a:ext cx="0" cy="0"/>
          <a:chOff x="0" y="0"/>
          <a:chExt cx="0" cy="0"/>
        </a:xfrm>
      </p:grpSpPr>
      <p:grpSp>
        <p:nvGrpSpPr>
          <p:cNvPr id="441" name="Google Shape;441;p46"/>
          <p:cNvGrpSpPr/>
          <p:nvPr/>
        </p:nvGrpSpPr>
        <p:grpSpPr>
          <a:xfrm>
            <a:off x="1939961" y="6355"/>
            <a:ext cx="1309922" cy="734127"/>
            <a:chOff x="0" y="-52367"/>
            <a:chExt cx="690000" cy="386700"/>
          </a:xfrm>
        </p:grpSpPr>
        <p:sp>
          <p:nvSpPr>
            <p:cNvPr id="442" name="Google Shape;442;p46"/>
            <p:cNvSpPr/>
            <p:nvPr/>
          </p:nvSpPr>
          <p:spPr>
            <a:xfrm>
              <a:off x="0" y="0"/>
              <a:ext cx="689868" cy="320057"/>
            </a:xfrm>
            <a:custGeom>
              <a:avLst/>
              <a:gdLst/>
              <a:ahLst/>
              <a:cxnLst/>
              <a:rect l="l" t="t" r="r" b="b"/>
              <a:pathLst>
                <a:path w="689868" h="320057" extrusionOk="0">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43" name="Google Shape;443;p46"/>
            <p:cNvSpPr txBox="1"/>
            <p:nvPr/>
          </p:nvSpPr>
          <p:spPr>
            <a:xfrm>
              <a:off x="0" y="-52367"/>
              <a:ext cx="6900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STEP 2:</a:t>
              </a:r>
              <a:endParaRPr sz="700"/>
            </a:p>
          </p:txBody>
        </p:sp>
      </p:grpSp>
      <p:grpSp>
        <p:nvGrpSpPr>
          <p:cNvPr id="444" name="Google Shape;444;p46"/>
          <p:cNvGrpSpPr/>
          <p:nvPr/>
        </p:nvGrpSpPr>
        <p:grpSpPr>
          <a:xfrm>
            <a:off x="3138810" y="33448"/>
            <a:ext cx="4228200" cy="680021"/>
            <a:chOff x="-85837" y="-38096"/>
            <a:chExt cx="2227200" cy="358200"/>
          </a:xfrm>
        </p:grpSpPr>
        <p:sp>
          <p:nvSpPr>
            <p:cNvPr id="445" name="Google Shape;445;p46"/>
            <p:cNvSpPr/>
            <p:nvPr/>
          </p:nvSpPr>
          <p:spPr>
            <a:xfrm>
              <a:off x="0" y="0"/>
              <a:ext cx="2055519" cy="320057"/>
            </a:xfrm>
            <a:custGeom>
              <a:avLst/>
              <a:gdLst/>
              <a:ahLst/>
              <a:cxnLst/>
              <a:rect l="l" t="t" r="r" b="b"/>
              <a:pathLst>
                <a:path w="2055519" h="320057" extrusionOk="0">
                  <a:moveTo>
                    <a:pt x="24799" y="0"/>
                  </a:moveTo>
                  <a:lnTo>
                    <a:pt x="2030719" y="0"/>
                  </a:lnTo>
                  <a:cubicBezTo>
                    <a:pt x="2037297" y="0"/>
                    <a:pt x="2043604" y="2613"/>
                    <a:pt x="2048255" y="7264"/>
                  </a:cubicBezTo>
                  <a:cubicBezTo>
                    <a:pt x="2052906" y="11914"/>
                    <a:pt x="2055519" y="18222"/>
                    <a:pt x="2055519" y="24799"/>
                  </a:cubicBezTo>
                  <a:lnTo>
                    <a:pt x="2055519" y="295258"/>
                  </a:lnTo>
                  <a:cubicBezTo>
                    <a:pt x="2055519" y="308954"/>
                    <a:pt x="2044416" y="320057"/>
                    <a:pt x="2030719" y="320057"/>
                  </a:cubicBezTo>
                  <a:lnTo>
                    <a:pt x="24799" y="320057"/>
                  </a:lnTo>
                  <a:cubicBezTo>
                    <a:pt x="18222" y="320057"/>
                    <a:pt x="11914" y="317445"/>
                    <a:pt x="7264" y="312794"/>
                  </a:cubicBezTo>
                  <a:cubicBezTo>
                    <a:pt x="2613" y="308143"/>
                    <a:pt x="0" y="301835"/>
                    <a:pt x="0" y="295258"/>
                  </a:cubicBezTo>
                  <a:lnTo>
                    <a:pt x="0" y="24799"/>
                  </a:lnTo>
                  <a:cubicBezTo>
                    <a:pt x="0" y="11103"/>
                    <a:pt x="11103" y="0"/>
                    <a:pt x="24799"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46" name="Google Shape;446;p46"/>
            <p:cNvSpPr txBox="1"/>
            <p:nvPr/>
          </p:nvSpPr>
          <p:spPr>
            <a:xfrm>
              <a:off x="-85837" y="-38096"/>
              <a:ext cx="2227200" cy="358200"/>
            </a:xfrm>
            <a:prstGeom prst="rect">
              <a:avLst/>
            </a:prstGeom>
            <a:noFill/>
            <a:ln>
              <a:noFill/>
            </a:ln>
          </p:spPr>
          <p:txBody>
            <a:bodyPr spcFirstLastPara="1" wrap="square" lIns="127000" tIns="127000" rIns="127000" bIns="127000" anchor="ctr" anchorCtr="0">
              <a:noAutofit/>
            </a:bodyPr>
            <a:lstStyle/>
            <a:p>
              <a:pPr marL="0" lvl="0" indent="0" algn="ctr" rtl="0">
                <a:lnSpc>
                  <a:spcPct val="130000"/>
                </a:lnSpc>
                <a:spcBef>
                  <a:spcPts val="0"/>
                </a:spcBef>
                <a:spcAft>
                  <a:spcPts val="0"/>
                </a:spcAft>
                <a:buNone/>
              </a:pPr>
              <a:r>
                <a:rPr lang="en" sz="1900" b="1">
                  <a:solidFill>
                    <a:srgbClr val="000001"/>
                  </a:solidFill>
                  <a:latin typeface="Inter"/>
                  <a:ea typeface="Inter"/>
                  <a:cs typeface="Inter"/>
                  <a:sym typeface="Inter"/>
                </a:rPr>
                <a:t>Connect the NodeMCU to WiFi.</a:t>
              </a:r>
              <a:endParaRPr sz="1600" b="1">
                <a:solidFill>
                  <a:srgbClr val="000001"/>
                </a:solidFill>
              </a:endParaRPr>
            </a:p>
          </p:txBody>
        </p:sp>
      </p:grpSp>
      <p:sp>
        <p:nvSpPr>
          <p:cNvPr id="447" name="Google Shape;447;p46"/>
          <p:cNvSpPr/>
          <p:nvPr/>
        </p:nvSpPr>
        <p:spPr>
          <a:xfrm>
            <a:off x="694300" y="857250"/>
            <a:ext cx="3743962" cy="3420879"/>
          </a:xfrm>
          <a:custGeom>
            <a:avLst/>
            <a:gdLst/>
            <a:ahLst/>
            <a:cxnLst/>
            <a:rect l="l" t="t" r="r" b="b"/>
            <a:pathLst>
              <a:path w="7601954" h="8193723" extrusionOk="0">
                <a:moveTo>
                  <a:pt x="0" y="0"/>
                </a:moveTo>
                <a:lnTo>
                  <a:pt x="7601954" y="0"/>
                </a:lnTo>
                <a:lnTo>
                  <a:pt x="7601954" y="8193723"/>
                </a:lnTo>
                <a:lnTo>
                  <a:pt x="0" y="8193723"/>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48" name="Google Shape;448;p46"/>
          <p:cNvSpPr/>
          <p:nvPr/>
        </p:nvSpPr>
        <p:spPr>
          <a:xfrm>
            <a:off x="4658817" y="857250"/>
            <a:ext cx="3743962" cy="3420879"/>
          </a:xfrm>
          <a:custGeom>
            <a:avLst/>
            <a:gdLst/>
            <a:ahLst/>
            <a:cxnLst/>
            <a:rect l="l" t="t" r="r" b="b"/>
            <a:pathLst>
              <a:path w="7601954" h="8193723" extrusionOk="0">
                <a:moveTo>
                  <a:pt x="0" y="0"/>
                </a:moveTo>
                <a:lnTo>
                  <a:pt x="7601954" y="0"/>
                </a:lnTo>
                <a:lnTo>
                  <a:pt x="7601954" y="8193723"/>
                </a:lnTo>
                <a:lnTo>
                  <a:pt x="0" y="819372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49" name="Google Shape;449;p46"/>
          <p:cNvSpPr txBox="1"/>
          <p:nvPr/>
        </p:nvSpPr>
        <p:spPr>
          <a:xfrm>
            <a:off x="2669288" y="4537375"/>
            <a:ext cx="4995600" cy="461700"/>
          </a:xfrm>
          <a:prstGeom prst="rect">
            <a:avLst/>
          </a:prstGeom>
          <a:solidFill>
            <a:srgbClr val="D0E0E3"/>
          </a:solidFill>
          <a:ln>
            <a:noFill/>
          </a:ln>
        </p:spPr>
        <p:txBody>
          <a:bodyPr spcFirstLastPara="1" wrap="square" lIns="91425" tIns="91425" rIns="91425" bIns="91425" anchor="t" anchorCtr="0">
            <a:spAutoFit/>
          </a:bodyPr>
          <a:lstStyle/>
          <a:p>
            <a:pPr lvl="0"/>
            <a:r>
              <a:rPr lang="en-MY" sz="900" dirty="0"/>
              <a:t>https://</a:t>
            </a:r>
            <a:r>
              <a:rPr lang="en-MY" sz="900" dirty="0" err="1"/>
              <a:t>github.com</a:t>
            </a:r>
            <a:r>
              <a:rPr lang="en-MY" sz="900" dirty="0"/>
              <a:t>/idham1432/</a:t>
            </a:r>
            <a:r>
              <a:rPr lang="en-MY" sz="900" dirty="0" err="1"/>
              <a:t>nodemcu_workshop</a:t>
            </a:r>
            <a:r>
              <a:rPr lang="en-MY" sz="900" dirty="0"/>
              <a:t>/blob/main/step-02/</a:t>
            </a:r>
            <a:r>
              <a:rPr lang="en-MY" sz="900" dirty="0" err="1"/>
              <a:t>connect_home_internet.ino</a:t>
            </a:r>
            <a:endParaRPr sz="900" dirty="0"/>
          </a:p>
        </p:txBody>
      </p:sp>
      <p:sp>
        <p:nvSpPr>
          <p:cNvPr id="450" name="Google Shape;450;p46"/>
          <p:cNvSpPr txBox="1"/>
          <p:nvPr/>
        </p:nvSpPr>
        <p:spPr>
          <a:xfrm>
            <a:off x="1479088" y="4591225"/>
            <a:ext cx="1031700" cy="354000"/>
          </a:xfrm>
          <a:prstGeom prst="rect">
            <a:avLst/>
          </a:prstGeom>
          <a:solidFill>
            <a:srgbClr val="D0E0E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Github link:</a:t>
            </a:r>
            <a:endParaRPr sz="1100" b="1"/>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454"/>
        <p:cNvGrpSpPr/>
        <p:nvPr/>
      </p:nvGrpSpPr>
      <p:grpSpPr>
        <a:xfrm>
          <a:off x="0" y="0"/>
          <a:ext cx="0" cy="0"/>
          <a:chOff x="0" y="0"/>
          <a:chExt cx="0" cy="0"/>
        </a:xfrm>
      </p:grpSpPr>
      <p:grpSp>
        <p:nvGrpSpPr>
          <p:cNvPr id="455" name="Google Shape;455;p47"/>
          <p:cNvGrpSpPr/>
          <p:nvPr/>
        </p:nvGrpSpPr>
        <p:grpSpPr>
          <a:xfrm>
            <a:off x="1939961" y="42518"/>
            <a:ext cx="1309922" cy="734127"/>
            <a:chOff x="0" y="-33318"/>
            <a:chExt cx="690000" cy="386700"/>
          </a:xfrm>
        </p:grpSpPr>
        <p:sp>
          <p:nvSpPr>
            <p:cNvPr id="456" name="Google Shape;456;p47"/>
            <p:cNvSpPr/>
            <p:nvPr/>
          </p:nvSpPr>
          <p:spPr>
            <a:xfrm>
              <a:off x="0" y="0"/>
              <a:ext cx="689868" cy="320057"/>
            </a:xfrm>
            <a:custGeom>
              <a:avLst/>
              <a:gdLst/>
              <a:ahLst/>
              <a:cxnLst/>
              <a:rect l="l" t="t" r="r" b="b"/>
              <a:pathLst>
                <a:path w="689868" h="320057" extrusionOk="0">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57" name="Google Shape;457;p47"/>
            <p:cNvSpPr txBox="1"/>
            <p:nvPr/>
          </p:nvSpPr>
          <p:spPr>
            <a:xfrm>
              <a:off x="0" y="-33318"/>
              <a:ext cx="6900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STEP 3:</a:t>
              </a:r>
              <a:endParaRPr sz="700"/>
            </a:p>
          </p:txBody>
        </p:sp>
      </p:grpSp>
      <p:grpSp>
        <p:nvGrpSpPr>
          <p:cNvPr id="458" name="Google Shape;458;p47"/>
          <p:cNvGrpSpPr/>
          <p:nvPr/>
        </p:nvGrpSpPr>
        <p:grpSpPr>
          <a:xfrm>
            <a:off x="3301766" y="29573"/>
            <a:ext cx="4043544" cy="734127"/>
            <a:chOff x="0" y="-40137"/>
            <a:chExt cx="2129932" cy="386700"/>
          </a:xfrm>
        </p:grpSpPr>
        <p:sp>
          <p:nvSpPr>
            <p:cNvPr id="459" name="Google Shape;459;p47"/>
            <p:cNvSpPr/>
            <p:nvPr/>
          </p:nvSpPr>
          <p:spPr>
            <a:xfrm>
              <a:off x="0" y="0"/>
              <a:ext cx="2129932" cy="320057"/>
            </a:xfrm>
            <a:custGeom>
              <a:avLst/>
              <a:gdLst/>
              <a:ahLst/>
              <a:cxnLst/>
              <a:rect l="l" t="t" r="r" b="b"/>
              <a:pathLst>
                <a:path w="2129932" h="320057" extrusionOk="0">
                  <a:moveTo>
                    <a:pt x="23933" y="0"/>
                  </a:moveTo>
                  <a:lnTo>
                    <a:pt x="2105999" y="0"/>
                  </a:lnTo>
                  <a:cubicBezTo>
                    <a:pt x="2112347" y="0"/>
                    <a:pt x="2118434" y="2522"/>
                    <a:pt x="2122922" y="7010"/>
                  </a:cubicBezTo>
                  <a:cubicBezTo>
                    <a:pt x="2127411" y="11498"/>
                    <a:pt x="2129932" y="17586"/>
                    <a:pt x="2129932" y="23933"/>
                  </a:cubicBezTo>
                  <a:lnTo>
                    <a:pt x="2129932" y="296125"/>
                  </a:lnTo>
                  <a:cubicBezTo>
                    <a:pt x="2129932" y="302472"/>
                    <a:pt x="2127411" y="308559"/>
                    <a:pt x="2122922" y="313048"/>
                  </a:cubicBezTo>
                  <a:cubicBezTo>
                    <a:pt x="2118434" y="317536"/>
                    <a:pt x="2112347" y="320057"/>
                    <a:pt x="2105999" y="320057"/>
                  </a:cubicBezTo>
                  <a:lnTo>
                    <a:pt x="23933" y="320057"/>
                  </a:lnTo>
                  <a:cubicBezTo>
                    <a:pt x="17586" y="320057"/>
                    <a:pt x="11498" y="317536"/>
                    <a:pt x="7010" y="313048"/>
                  </a:cubicBezTo>
                  <a:cubicBezTo>
                    <a:pt x="2522" y="308559"/>
                    <a:pt x="0" y="302472"/>
                    <a:pt x="0" y="296125"/>
                  </a:cubicBezTo>
                  <a:lnTo>
                    <a:pt x="0" y="23933"/>
                  </a:lnTo>
                  <a:cubicBezTo>
                    <a:pt x="0" y="17586"/>
                    <a:pt x="2522" y="11498"/>
                    <a:pt x="7010" y="7010"/>
                  </a:cubicBezTo>
                  <a:cubicBezTo>
                    <a:pt x="11498" y="2522"/>
                    <a:pt x="17586" y="0"/>
                    <a:pt x="23933"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60" name="Google Shape;460;p47"/>
            <p:cNvSpPr txBox="1"/>
            <p:nvPr/>
          </p:nvSpPr>
          <p:spPr>
            <a:xfrm>
              <a:off x="17816" y="-40137"/>
              <a:ext cx="2094300" cy="386700"/>
            </a:xfrm>
            <a:prstGeom prst="rect">
              <a:avLst/>
            </a:prstGeom>
            <a:noFill/>
            <a:ln>
              <a:noFill/>
            </a:ln>
          </p:spPr>
          <p:txBody>
            <a:bodyPr spcFirstLastPara="1" wrap="square" lIns="127000" tIns="127000" rIns="127000" bIns="127000" anchor="ctr" anchorCtr="0">
              <a:noAutofit/>
            </a:bodyPr>
            <a:lstStyle/>
            <a:p>
              <a:pPr marL="0" lvl="0" indent="0" algn="ctr" rtl="0">
                <a:lnSpc>
                  <a:spcPct val="130000"/>
                </a:lnSpc>
                <a:spcBef>
                  <a:spcPts val="0"/>
                </a:spcBef>
                <a:spcAft>
                  <a:spcPts val="0"/>
                </a:spcAft>
                <a:buClr>
                  <a:schemeClr val="dk1"/>
                </a:buClr>
                <a:buFont typeface="Arial"/>
                <a:buNone/>
              </a:pPr>
              <a:r>
                <a:rPr lang="en" sz="1700" b="1">
                  <a:solidFill>
                    <a:srgbClr val="000001"/>
                  </a:solidFill>
                  <a:latin typeface="Inter"/>
                  <a:ea typeface="Inter"/>
                  <a:cs typeface="Inter"/>
                  <a:sym typeface="Inter"/>
                </a:rPr>
                <a:t>Making the NodeMCU  as an access point.</a:t>
              </a:r>
              <a:endParaRPr sz="500" b="1"/>
            </a:p>
          </p:txBody>
        </p:sp>
      </p:grpSp>
      <p:sp>
        <p:nvSpPr>
          <p:cNvPr id="461" name="Google Shape;461;p47"/>
          <p:cNvSpPr/>
          <p:nvPr/>
        </p:nvSpPr>
        <p:spPr>
          <a:xfrm>
            <a:off x="515049" y="910527"/>
            <a:ext cx="3599883" cy="2717759"/>
          </a:xfrm>
          <a:custGeom>
            <a:avLst/>
            <a:gdLst/>
            <a:ahLst/>
            <a:cxnLst/>
            <a:rect l="l" t="t" r="r" b="b"/>
            <a:pathLst>
              <a:path w="7163947" h="6357330" extrusionOk="0">
                <a:moveTo>
                  <a:pt x="0" y="0"/>
                </a:moveTo>
                <a:lnTo>
                  <a:pt x="7163947" y="0"/>
                </a:lnTo>
                <a:lnTo>
                  <a:pt x="7163947" y="6357330"/>
                </a:lnTo>
                <a:lnTo>
                  <a:pt x="0" y="6357330"/>
                </a:lnTo>
                <a:lnTo>
                  <a:pt x="0" y="0"/>
                </a:lnTo>
                <a:close/>
              </a:path>
            </a:pathLst>
          </a:custGeom>
          <a:blipFill rotWithShape="1">
            <a:blip r:embed="rId3">
              <a:alphaModFix/>
            </a:blip>
            <a:stretch>
              <a:fillRect t="-8414" b="-13042"/>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62" name="Google Shape;462;p47"/>
          <p:cNvSpPr/>
          <p:nvPr/>
        </p:nvSpPr>
        <p:spPr>
          <a:xfrm>
            <a:off x="4314877" y="910527"/>
            <a:ext cx="4182157" cy="1290352"/>
          </a:xfrm>
          <a:custGeom>
            <a:avLst/>
            <a:gdLst/>
            <a:ahLst/>
            <a:cxnLst/>
            <a:rect l="l" t="t" r="r" b="b"/>
            <a:pathLst>
              <a:path w="8322701" h="3018368" extrusionOk="0">
                <a:moveTo>
                  <a:pt x="0" y="0"/>
                </a:moveTo>
                <a:lnTo>
                  <a:pt x="8322701" y="0"/>
                </a:lnTo>
                <a:lnTo>
                  <a:pt x="8322701" y="3018368"/>
                </a:lnTo>
                <a:lnTo>
                  <a:pt x="0" y="3018368"/>
                </a:lnTo>
                <a:lnTo>
                  <a:pt x="0" y="0"/>
                </a:lnTo>
                <a:close/>
              </a:path>
            </a:pathLst>
          </a:custGeom>
          <a:blipFill rotWithShape="1">
            <a:blip r:embed="rId4">
              <a:alphaModFix/>
            </a:blip>
            <a:stretch>
              <a:fillRect l="-8584" t="-77853" r="-75120" b="-107063"/>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63" name="Google Shape;463;p47"/>
          <p:cNvSpPr/>
          <p:nvPr/>
        </p:nvSpPr>
        <p:spPr>
          <a:xfrm>
            <a:off x="4314877" y="2271818"/>
            <a:ext cx="4182157" cy="2064096"/>
          </a:xfrm>
          <a:custGeom>
            <a:avLst/>
            <a:gdLst/>
            <a:ahLst/>
            <a:cxnLst/>
            <a:rect l="l" t="t" r="r" b="b"/>
            <a:pathLst>
              <a:path w="8322701" h="4828294" extrusionOk="0">
                <a:moveTo>
                  <a:pt x="0" y="0"/>
                </a:moveTo>
                <a:lnTo>
                  <a:pt x="8322701" y="0"/>
                </a:lnTo>
                <a:lnTo>
                  <a:pt x="8322701" y="4828294"/>
                </a:lnTo>
                <a:lnTo>
                  <a:pt x="0" y="4828294"/>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464" name="Google Shape;464;p47"/>
          <p:cNvGrpSpPr/>
          <p:nvPr/>
        </p:nvGrpSpPr>
        <p:grpSpPr>
          <a:xfrm>
            <a:off x="328875" y="713375"/>
            <a:ext cx="487092" cy="415875"/>
            <a:chOff x="0" y="0"/>
            <a:chExt cx="829799" cy="830256"/>
          </a:xfrm>
        </p:grpSpPr>
        <p:sp>
          <p:nvSpPr>
            <p:cNvPr id="465" name="Google Shape;465;p47"/>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66" name="Google Shape;466;p47"/>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1</a:t>
              </a:r>
              <a:endParaRPr sz="700"/>
            </a:p>
          </p:txBody>
        </p:sp>
      </p:grpSp>
      <p:grpSp>
        <p:nvGrpSpPr>
          <p:cNvPr id="467" name="Google Shape;467;p47"/>
          <p:cNvGrpSpPr/>
          <p:nvPr/>
        </p:nvGrpSpPr>
        <p:grpSpPr>
          <a:xfrm>
            <a:off x="4153421" y="713375"/>
            <a:ext cx="487092" cy="415875"/>
            <a:chOff x="0" y="0"/>
            <a:chExt cx="829799" cy="830256"/>
          </a:xfrm>
        </p:grpSpPr>
        <p:sp>
          <p:nvSpPr>
            <p:cNvPr id="468" name="Google Shape;468;p47"/>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69" name="Google Shape;469;p47"/>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2</a:t>
              </a:r>
              <a:endParaRPr sz="700"/>
            </a:p>
          </p:txBody>
        </p:sp>
      </p:grpSp>
      <p:grpSp>
        <p:nvGrpSpPr>
          <p:cNvPr id="470" name="Google Shape;470;p47"/>
          <p:cNvGrpSpPr/>
          <p:nvPr/>
        </p:nvGrpSpPr>
        <p:grpSpPr>
          <a:xfrm>
            <a:off x="4110697" y="2203169"/>
            <a:ext cx="487092" cy="415875"/>
            <a:chOff x="0" y="0"/>
            <a:chExt cx="829799" cy="830256"/>
          </a:xfrm>
        </p:grpSpPr>
        <p:sp>
          <p:nvSpPr>
            <p:cNvPr id="471" name="Google Shape;471;p47"/>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72" name="Google Shape;472;p47"/>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3</a:t>
              </a:r>
              <a:endParaRPr sz="700"/>
            </a:p>
          </p:txBody>
        </p:sp>
      </p:grpSp>
      <p:sp>
        <p:nvSpPr>
          <p:cNvPr id="473" name="Google Shape;473;p47"/>
          <p:cNvSpPr txBox="1"/>
          <p:nvPr/>
        </p:nvSpPr>
        <p:spPr>
          <a:xfrm>
            <a:off x="2669288" y="4537375"/>
            <a:ext cx="4995600" cy="323135"/>
          </a:xfrm>
          <a:prstGeom prst="rect">
            <a:avLst/>
          </a:prstGeom>
          <a:solidFill>
            <a:srgbClr val="D0E0E3"/>
          </a:solidFill>
          <a:ln>
            <a:noFill/>
          </a:ln>
        </p:spPr>
        <p:txBody>
          <a:bodyPr spcFirstLastPara="1" wrap="square" lIns="91425" tIns="91425" rIns="91425" bIns="91425" anchor="t" anchorCtr="0">
            <a:spAutoFit/>
          </a:bodyPr>
          <a:lstStyle/>
          <a:p>
            <a:pPr lvl="0"/>
            <a:r>
              <a:rPr lang="en-MY" sz="900" dirty="0"/>
              <a:t>https://</a:t>
            </a:r>
            <a:r>
              <a:rPr lang="en-MY" sz="900" dirty="0" err="1"/>
              <a:t>github.com</a:t>
            </a:r>
            <a:r>
              <a:rPr lang="en-MY" sz="900" dirty="0"/>
              <a:t>/idham1432/</a:t>
            </a:r>
            <a:r>
              <a:rPr lang="en-MY" sz="900" dirty="0" err="1"/>
              <a:t>nodemcu_workshop</a:t>
            </a:r>
            <a:r>
              <a:rPr lang="en-MY" sz="900" dirty="0"/>
              <a:t>/blob/main/step-03/</a:t>
            </a:r>
            <a:r>
              <a:rPr lang="en-MY" sz="900" dirty="0" err="1"/>
              <a:t>accesspoint_fixIP.ino</a:t>
            </a:r>
            <a:endParaRPr sz="900" dirty="0"/>
          </a:p>
        </p:txBody>
      </p:sp>
      <p:sp>
        <p:nvSpPr>
          <p:cNvPr id="474" name="Google Shape;474;p47"/>
          <p:cNvSpPr txBox="1"/>
          <p:nvPr/>
        </p:nvSpPr>
        <p:spPr>
          <a:xfrm>
            <a:off x="1479088" y="4591225"/>
            <a:ext cx="1031700" cy="354000"/>
          </a:xfrm>
          <a:prstGeom prst="rect">
            <a:avLst/>
          </a:prstGeom>
          <a:solidFill>
            <a:srgbClr val="D0E0E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Github link:</a:t>
            </a:r>
            <a:endParaRPr sz="1100" b="1"/>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478"/>
        <p:cNvGrpSpPr/>
        <p:nvPr/>
      </p:nvGrpSpPr>
      <p:grpSpPr>
        <a:xfrm>
          <a:off x="0" y="0"/>
          <a:ext cx="0" cy="0"/>
          <a:chOff x="0" y="0"/>
          <a:chExt cx="0" cy="0"/>
        </a:xfrm>
      </p:grpSpPr>
      <p:grpSp>
        <p:nvGrpSpPr>
          <p:cNvPr id="479" name="Google Shape;479;p48"/>
          <p:cNvGrpSpPr/>
          <p:nvPr/>
        </p:nvGrpSpPr>
        <p:grpSpPr>
          <a:xfrm>
            <a:off x="1939961" y="42481"/>
            <a:ext cx="1309922" cy="734127"/>
            <a:chOff x="0" y="-33338"/>
            <a:chExt cx="690000" cy="386700"/>
          </a:xfrm>
        </p:grpSpPr>
        <p:sp>
          <p:nvSpPr>
            <p:cNvPr id="480" name="Google Shape;480;p48"/>
            <p:cNvSpPr/>
            <p:nvPr/>
          </p:nvSpPr>
          <p:spPr>
            <a:xfrm>
              <a:off x="0" y="0"/>
              <a:ext cx="689868" cy="320057"/>
            </a:xfrm>
            <a:custGeom>
              <a:avLst/>
              <a:gdLst/>
              <a:ahLst/>
              <a:cxnLst/>
              <a:rect l="l" t="t" r="r" b="b"/>
              <a:pathLst>
                <a:path w="689868" h="320057" extrusionOk="0">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81" name="Google Shape;481;p48"/>
            <p:cNvSpPr txBox="1"/>
            <p:nvPr/>
          </p:nvSpPr>
          <p:spPr>
            <a:xfrm>
              <a:off x="0" y="-33338"/>
              <a:ext cx="6900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STEP 3:</a:t>
              </a:r>
              <a:endParaRPr sz="700"/>
            </a:p>
          </p:txBody>
        </p:sp>
      </p:grpSp>
      <p:grpSp>
        <p:nvGrpSpPr>
          <p:cNvPr id="482" name="Google Shape;482;p48"/>
          <p:cNvGrpSpPr/>
          <p:nvPr/>
        </p:nvGrpSpPr>
        <p:grpSpPr>
          <a:xfrm>
            <a:off x="3301766" y="33440"/>
            <a:ext cx="4043544" cy="679940"/>
            <a:chOff x="0" y="-38100"/>
            <a:chExt cx="2129932" cy="358157"/>
          </a:xfrm>
        </p:grpSpPr>
        <p:sp>
          <p:nvSpPr>
            <p:cNvPr id="483" name="Google Shape;483;p48"/>
            <p:cNvSpPr/>
            <p:nvPr/>
          </p:nvSpPr>
          <p:spPr>
            <a:xfrm>
              <a:off x="0" y="0"/>
              <a:ext cx="2129932" cy="320057"/>
            </a:xfrm>
            <a:custGeom>
              <a:avLst/>
              <a:gdLst/>
              <a:ahLst/>
              <a:cxnLst/>
              <a:rect l="l" t="t" r="r" b="b"/>
              <a:pathLst>
                <a:path w="2129932" h="320057" extrusionOk="0">
                  <a:moveTo>
                    <a:pt x="23933" y="0"/>
                  </a:moveTo>
                  <a:lnTo>
                    <a:pt x="2105999" y="0"/>
                  </a:lnTo>
                  <a:cubicBezTo>
                    <a:pt x="2112347" y="0"/>
                    <a:pt x="2118434" y="2522"/>
                    <a:pt x="2122922" y="7010"/>
                  </a:cubicBezTo>
                  <a:cubicBezTo>
                    <a:pt x="2127411" y="11498"/>
                    <a:pt x="2129932" y="17586"/>
                    <a:pt x="2129932" y="23933"/>
                  </a:cubicBezTo>
                  <a:lnTo>
                    <a:pt x="2129932" y="296125"/>
                  </a:lnTo>
                  <a:cubicBezTo>
                    <a:pt x="2129932" y="302472"/>
                    <a:pt x="2127411" y="308559"/>
                    <a:pt x="2122922" y="313048"/>
                  </a:cubicBezTo>
                  <a:cubicBezTo>
                    <a:pt x="2118434" y="317536"/>
                    <a:pt x="2112347" y="320057"/>
                    <a:pt x="2105999" y="320057"/>
                  </a:cubicBezTo>
                  <a:lnTo>
                    <a:pt x="23933" y="320057"/>
                  </a:lnTo>
                  <a:cubicBezTo>
                    <a:pt x="17586" y="320057"/>
                    <a:pt x="11498" y="317536"/>
                    <a:pt x="7010" y="313048"/>
                  </a:cubicBezTo>
                  <a:cubicBezTo>
                    <a:pt x="2522" y="308559"/>
                    <a:pt x="0" y="302472"/>
                    <a:pt x="0" y="296125"/>
                  </a:cubicBezTo>
                  <a:lnTo>
                    <a:pt x="0" y="23933"/>
                  </a:lnTo>
                  <a:cubicBezTo>
                    <a:pt x="0" y="17586"/>
                    <a:pt x="2522" y="11498"/>
                    <a:pt x="7010" y="7010"/>
                  </a:cubicBezTo>
                  <a:cubicBezTo>
                    <a:pt x="11498" y="2522"/>
                    <a:pt x="17586" y="0"/>
                    <a:pt x="23933"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84" name="Google Shape;484;p48"/>
            <p:cNvSpPr txBox="1"/>
            <p:nvPr/>
          </p:nvSpPr>
          <p:spPr>
            <a:xfrm>
              <a:off x="0" y="-38100"/>
              <a:ext cx="2129932" cy="358157"/>
            </a:xfrm>
            <a:prstGeom prst="rect">
              <a:avLst/>
            </a:prstGeom>
            <a:noFill/>
            <a:ln>
              <a:noFill/>
            </a:ln>
          </p:spPr>
          <p:txBody>
            <a:bodyPr spcFirstLastPara="1" wrap="square" lIns="127000" tIns="127000" rIns="127000" bIns="127000" anchor="ctr" anchorCtr="0">
              <a:noAutofit/>
            </a:bodyPr>
            <a:lstStyle/>
            <a:p>
              <a:pPr marL="0" lvl="0" indent="0" algn="ctr" rtl="0">
                <a:lnSpc>
                  <a:spcPct val="130000"/>
                </a:lnSpc>
                <a:spcBef>
                  <a:spcPts val="0"/>
                </a:spcBef>
                <a:spcAft>
                  <a:spcPts val="0"/>
                </a:spcAft>
                <a:buClr>
                  <a:schemeClr val="dk1"/>
                </a:buClr>
                <a:buFont typeface="Arial"/>
                <a:buNone/>
              </a:pPr>
              <a:r>
                <a:rPr lang="en" sz="1700" b="1">
                  <a:solidFill>
                    <a:srgbClr val="000001"/>
                  </a:solidFill>
                  <a:latin typeface="Inter"/>
                  <a:ea typeface="Inter"/>
                  <a:cs typeface="Inter"/>
                  <a:sym typeface="Inter"/>
                </a:rPr>
                <a:t>Making the NodeMCU  as an access point.</a:t>
              </a:r>
              <a:endParaRPr sz="1600" b="1"/>
            </a:p>
          </p:txBody>
        </p:sp>
      </p:grpSp>
      <p:sp>
        <p:nvSpPr>
          <p:cNvPr id="485" name="Google Shape;485;p48"/>
          <p:cNvSpPr/>
          <p:nvPr/>
        </p:nvSpPr>
        <p:spPr>
          <a:xfrm>
            <a:off x="511399" y="1060270"/>
            <a:ext cx="4166796" cy="2364492"/>
          </a:xfrm>
          <a:custGeom>
            <a:avLst/>
            <a:gdLst/>
            <a:ahLst/>
            <a:cxnLst/>
            <a:rect l="l" t="t" r="r" b="b"/>
            <a:pathLst>
              <a:path w="8333592" h="4728983" extrusionOk="0">
                <a:moveTo>
                  <a:pt x="0" y="0"/>
                </a:moveTo>
                <a:lnTo>
                  <a:pt x="8333591" y="0"/>
                </a:lnTo>
                <a:lnTo>
                  <a:pt x="8333591" y="4728983"/>
                </a:lnTo>
                <a:lnTo>
                  <a:pt x="0" y="4728983"/>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86" name="Google Shape;486;p48"/>
          <p:cNvSpPr/>
          <p:nvPr/>
        </p:nvSpPr>
        <p:spPr>
          <a:xfrm>
            <a:off x="4929074" y="1060270"/>
            <a:ext cx="3643426" cy="2364492"/>
          </a:xfrm>
          <a:custGeom>
            <a:avLst/>
            <a:gdLst/>
            <a:ahLst/>
            <a:cxnLst/>
            <a:rect l="l" t="t" r="r" b="b"/>
            <a:pathLst>
              <a:path w="7286852" h="4728983" extrusionOk="0">
                <a:moveTo>
                  <a:pt x="0" y="0"/>
                </a:moveTo>
                <a:lnTo>
                  <a:pt x="7286852" y="0"/>
                </a:lnTo>
                <a:lnTo>
                  <a:pt x="7286852" y="4728983"/>
                </a:lnTo>
                <a:lnTo>
                  <a:pt x="0" y="472898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487" name="Google Shape;487;p48"/>
          <p:cNvGrpSpPr/>
          <p:nvPr/>
        </p:nvGrpSpPr>
        <p:grpSpPr>
          <a:xfrm>
            <a:off x="328884" y="857250"/>
            <a:ext cx="485231" cy="485498"/>
            <a:chOff x="0" y="0"/>
            <a:chExt cx="829799" cy="830256"/>
          </a:xfrm>
        </p:grpSpPr>
        <p:sp>
          <p:nvSpPr>
            <p:cNvPr id="488" name="Google Shape;488;p48"/>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89" name="Google Shape;489;p48"/>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4</a:t>
              </a:r>
              <a:endParaRPr sz="700"/>
            </a:p>
          </p:txBody>
        </p:sp>
      </p:grpSp>
      <p:grpSp>
        <p:nvGrpSpPr>
          <p:cNvPr id="490" name="Google Shape;490;p48"/>
          <p:cNvGrpSpPr/>
          <p:nvPr/>
        </p:nvGrpSpPr>
        <p:grpSpPr>
          <a:xfrm>
            <a:off x="4678194" y="857250"/>
            <a:ext cx="485231" cy="485498"/>
            <a:chOff x="0" y="0"/>
            <a:chExt cx="829799" cy="830256"/>
          </a:xfrm>
        </p:grpSpPr>
        <p:sp>
          <p:nvSpPr>
            <p:cNvPr id="491" name="Google Shape;491;p48"/>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2" name="Google Shape;492;p48"/>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5</a:t>
              </a:r>
              <a:endParaRPr sz="700"/>
            </a:p>
          </p:txBody>
        </p:sp>
      </p:grpSp>
      <p:sp>
        <p:nvSpPr>
          <p:cNvPr id="493" name="Google Shape;493;p48"/>
          <p:cNvSpPr txBox="1"/>
          <p:nvPr/>
        </p:nvSpPr>
        <p:spPr>
          <a:xfrm>
            <a:off x="2669288" y="4537375"/>
            <a:ext cx="4995600" cy="323135"/>
          </a:xfrm>
          <a:prstGeom prst="rect">
            <a:avLst/>
          </a:prstGeom>
          <a:solidFill>
            <a:srgbClr val="D0E0E3"/>
          </a:solidFill>
          <a:ln>
            <a:noFill/>
          </a:ln>
        </p:spPr>
        <p:txBody>
          <a:bodyPr spcFirstLastPara="1" wrap="square" lIns="91425" tIns="91425" rIns="91425" bIns="91425" anchor="t" anchorCtr="0">
            <a:spAutoFit/>
          </a:bodyPr>
          <a:lstStyle/>
          <a:p>
            <a:pPr lvl="0"/>
            <a:r>
              <a:rPr lang="en-MY" sz="900" dirty="0"/>
              <a:t>https://</a:t>
            </a:r>
            <a:r>
              <a:rPr lang="en-MY" sz="900" dirty="0" err="1"/>
              <a:t>github.com</a:t>
            </a:r>
            <a:r>
              <a:rPr lang="en-MY" sz="900" dirty="0"/>
              <a:t>/idham1432/</a:t>
            </a:r>
            <a:r>
              <a:rPr lang="en-MY" sz="900" dirty="0" err="1"/>
              <a:t>nodemcu_workshop</a:t>
            </a:r>
            <a:r>
              <a:rPr lang="en-MY" sz="900" dirty="0"/>
              <a:t>/blob/main/step-03/</a:t>
            </a:r>
            <a:r>
              <a:rPr lang="en-MY" sz="900" dirty="0" err="1"/>
              <a:t>change_pass.ino</a:t>
            </a:r>
            <a:endParaRPr sz="900" dirty="0"/>
          </a:p>
        </p:txBody>
      </p:sp>
      <p:sp>
        <p:nvSpPr>
          <p:cNvPr id="494" name="Google Shape;494;p48"/>
          <p:cNvSpPr txBox="1"/>
          <p:nvPr/>
        </p:nvSpPr>
        <p:spPr>
          <a:xfrm>
            <a:off x="1479088" y="4591225"/>
            <a:ext cx="1031700" cy="354000"/>
          </a:xfrm>
          <a:prstGeom prst="rect">
            <a:avLst/>
          </a:prstGeom>
          <a:solidFill>
            <a:srgbClr val="D0E0E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Github link:</a:t>
            </a:r>
            <a:endParaRPr sz="1100" b="1"/>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498"/>
        <p:cNvGrpSpPr/>
        <p:nvPr/>
      </p:nvGrpSpPr>
      <p:grpSpPr>
        <a:xfrm>
          <a:off x="0" y="0"/>
          <a:ext cx="0" cy="0"/>
          <a:chOff x="0" y="0"/>
          <a:chExt cx="0" cy="0"/>
        </a:xfrm>
      </p:grpSpPr>
      <p:grpSp>
        <p:nvGrpSpPr>
          <p:cNvPr id="499" name="Google Shape;499;p49"/>
          <p:cNvGrpSpPr/>
          <p:nvPr/>
        </p:nvGrpSpPr>
        <p:grpSpPr>
          <a:xfrm>
            <a:off x="1939961" y="42481"/>
            <a:ext cx="1309922" cy="734127"/>
            <a:chOff x="0" y="-33338"/>
            <a:chExt cx="690000" cy="386700"/>
          </a:xfrm>
        </p:grpSpPr>
        <p:sp>
          <p:nvSpPr>
            <p:cNvPr id="500" name="Google Shape;500;p49"/>
            <p:cNvSpPr/>
            <p:nvPr/>
          </p:nvSpPr>
          <p:spPr>
            <a:xfrm>
              <a:off x="0" y="0"/>
              <a:ext cx="689868" cy="320057"/>
            </a:xfrm>
            <a:custGeom>
              <a:avLst/>
              <a:gdLst/>
              <a:ahLst/>
              <a:cxnLst/>
              <a:rect l="l" t="t" r="r" b="b"/>
              <a:pathLst>
                <a:path w="689868" h="320057" extrusionOk="0">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1" name="Google Shape;501;p49"/>
            <p:cNvSpPr txBox="1"/>
            <p:nvPr/>
          </p:nvSpPr>
          <p:spPr>
            <a:xfrm>
              <a:off x="0" y="-33338"/>
              <a:ext cx="6900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STEP 3:</a:t>
              </a:r>
              <a:endParaRPr sz="700"/>
            </a:p>
          </p:txBody>
        </p:sp>
      </p:grpSp>
      <p:grpSp>
        <p:nvGrpSpPr>
          <p:cNvPr id="502" name="Google Shape;502;p49"/>
          <p:cNvGrpSpPr/>
          <p:nvPr/>
        </p:nvGrpSpPr>
        <p:grpSpPr>
          <a:xfrm>
            <a:off x="3301766" y="33440"/>
            <a:ext cx="4043544" cy="679940"/>
            <a:chOff x="0" y="-38100"/>
            <a:chExt cx="2129932" cy="358157"/>
          </a:xfrm>
        </p:grpSpPr>
        <p:sp>
          <p:nvSpPr>
            <p:cNvPr id="503" name="Google Shape;503;p49"/>
            <p:cNvSpPr/>
            <p:nvPr/>
          </p:nvSpPr>
          <p:spPr>
            <a:xfrm>
              <a:off x="0" y="0"/>
              <a:ext cx="2129932" cy="320057"/>
            </a:xfrm>
            <a:custGeom>
              <a:avLst/>
              <a:gdLst/>
              <a:ahLst/>
              <a:cxnLst/>
              <a:rect l="l" t="t" r="r" b="b"/>
              <a:pathLst>
                <a:path w="2129932" h="320057" extrusionOk="0">
                  <a:moveTo>
                    <a:pt x="23933" y="0"/>
                  </a:moveTo>
                  <a:lnTo>
                    <a:pt x="2105999" y="0"/>
                  </a:lnTo>
                  <a:cubicBezTo>
                    <a:pt x="2112347" y="0"/>
                    <a:pt x="2118434" y="2522"/>
                    <a:pt x="2122922" y="7010"/>
                  </a:cubicBezTo>
                  <a:cubicBezTo>
                    <a:pt x="2127411" y="11498"/>
                    <a:pt x="2129932" y="17586"/>
                    <a:pt x="2129932" y="23933"/>
                  </a:cubicBezTo>
                  <a:lnTo>
                    <a:pt x="2129932" y="296125"/>
                  </a:lnTo>
                  <a:cubicBezTo>
                    <a:pt x="2129932" y="302472"/>
                    <a:pt x="2127411" y="308559"/>
                    <a:pt x="2122922" y="313048"/>
                  </a:cubicBezTo>
                  <a:cubicBezTo>
                    <a:pt x="2118434" y="317536"/>
                    <a:pt x="2112347" y="320057"/>
                    <a:pt x="2105999" y="320057"/>
                  </a:cubicBezTo>
                  <a:lnTo>
                    <a:pt x="23933" y="320057"/>
                  </a:lnTo>
                  <a:cubicBezTo>
                    <a:pt x="17586" y="320057"/>
                    <a:pt x="11498" y="317536"/>
                    <a:pt x="7010" y="313048"/>
                  </a:cubicBezTo>
                  <a:cubicBezTo>
                    <a:pt x="2522" y="308559"/>
                    <a:pt x="0" y="302472"/>
                    <a:pt x="0" y="296125"/>
                  </a:cubicBezTo>
                  <a:lnTo>
                    <a:pt x="0" y="23933"/>
                  </a:lnTo>
                  <a:cubicBezTo>
                    <a:pt x="0" y="17586"/>
                    <a:pt x="2522" y="11498"/>
                    <a:pt x="7010" y="7010"/>
                  </a:cubicBezTo>
                  <a:cubicBezTo>
                    <a:pt x="11498" y="2522"/>
                    <a:pt x="17586" y="0"/>
                    <a:pt x="23933"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4" name="Google Shape;504;p49"/>
            <p:cNvSpPr txBox="1"/>
            <p:nvPr/>
          </p:nvSpPr>
          <p:spPr>
            <a:xfrm>
              <a:off x="0" y="-38100"/>
              <a:ext cx="2129932" cy="358157"/>
            </a:xfrm>
            <a:prstGeom prst="rect">
              <a:avLst/>
            </a:prstGeom>
            <a:noFill/>
            <a:ln>
              <a:noFill/>
            </a:ln>
          </p:spPr>
          <p:txBody>
            <a:bodyPr spcFirstLastPara="1" wrap="square" lIns="127000" tIns="127000" rIns="127000" bIns="127000" anchor="ctr" anchorCtr="0">
              <a:noAutofit/>
            </a:bodyPr>
            <a:lstStyle/>
            <a:p>
              <a:pPr marL="0" lvl="0" indent="0" algn="ctr" rtl="0">
                <a:lnSpc>
                  <a:spcPct val="130000"/>
                </a:lnSpc>
                <a:spcBef>
                  <a:spcPts val="0"/>
                </a:spcBef>
                <a:spcAft>
                  <a:spcPts val="0"/>
                </a:spcAft>
                <a:buClr>
                  <a:schemeClr val="dk1"/>
                </a:buClr>
                <a:buFont typeface="Arial"/>
                <a:buNone/>
              </a:pPr>
              <a:r>
                <a:rPr lang="en" sz="1700" b="1">
                  <a:solidFill>
                    <a:srgbClr val="000001"/>
                  </a:solidFill>
                  <a:latin typeface="Inter"/>
                  <a:ea typeface="Inter"/>
                  <a:cs typeface="Inter"/>
                  <a:sym typeface="Inter"/>
                </a:rPr>
                <a:t>Making the NodeMCU  as an access point.</a:t>
              </a:r>
              <a:endParaRPr sz="1600" b="1"/>
            </a:p>
          </p:txBody>
        </p:sp>
      </p:grpSp>
      <p:sp>
        <p:nvSpPr>
          <p:cNvPr id="505" name="Google Shape;505;p49"/>
          <p:cNvSpPr/>
          <p:nvPr/>
        </p:nvSpPr>
        <p:spPr>
          <a:xfrm>
            <a:off x="1123140" y="978625"/>
            <a:ext cx="3988261" cy="3429000"/>
          </a:xfrm>
          <a:custGeom>
            <a:avLst/>
            <a:gdLst/>
            <a:ahLst/>
            <a:cxnLst/>
            <a:rect l="l" t="t" r="r" b="b"/>
            <a:pathLst>
              <a:path w="7976521" h="6858000" extrusionOk="0">
                <a:moveTo>
                  <a:pt x="0" y="0"/>
                </a:moveTo>
                <a:lnTo>
                  <a:pt x="7976521" y="0"/>
                </a:lnTo>
                <a:lnTo>
                  <a:pt x="7976521" y="6858000"/>
                </a:lnTo>
                <a:lnTo>
                  <a:pt x="0" y="6858000"/>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6" name="Google Shape;506;p49"/>
          <p:cNvSpPr/>
          <p:nvPr/>
        </p:nvSpPr>
        <p:spPr>
          <a:xfrm>
            <a:off x="5443579" y="978625"/>
            <a:ext cx="2780021" cy="3429000"/>
          </a:xfrm>
          <a:custGeom>
            <a:avLst/>
            <a:gdLst/>
            <a:ahLst/>
            <a:cxnLst/>
            <a:rect l="l" t="t" r="r" b="b"/>
            <a:pathLst>
              <a:path w="5560043" h="6858000" extrusionOk="0">
                <a:moveTo>
                  <a:pt x="0" y="0"/>
                </a:moveTo>
                <a:lnTo>
                  <a:pt x="5560043" y="0"/>
                </a:lnTo>
                <a:lnTo>
                  <a:pt x="5560043" y="6858000"/>
                </a:lnTo>
                <a:lnTo>
                  <a:pt x="0" y="6858000"/>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507" name="Google Shape;507;p49"/>
          <p:cNvGrpSpPr/>
          <p:nvPr/>
        </p:nvGrpSpPr>
        <p:grpSpPr>
          <a:xfrm>
            <a:off x="920400" y="735876"/>
            <a:ext cx="485231" cy="485497"/>
            <a:chOff x="0" y="0"/>
            <a:chExt cx="829799" cy="830256"/>
          </a:xfrm>
        </p:grpSpPr>
        <p:sp>
          <p:nvSpPr>
            <p:cNvPr id="508" name="Google Shape;508;p49"/>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9" name="Google Shape;509;p49"/>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6</a:t>
              </a:r>
              <a:endParaRPr sz="700"/>
            </a:p>
          </p:txBody>
        </p:sp>
      </p:grpSp>
      <p:grpSp>
        <p:nvGrpSpPr>
          <p:cNvPr id="510" name="Google Shape;510;p49"/>
          <p:cNvGrpSpPr/>
          <p:nvPr/>
        </p:nvGrpSpPr>
        <p:grpSpPr>
          <a:xfrm>
            <a:off x="5187207" y="735876"/>
            <a:ext cx="485231" cy="485497"/>
            <a:chOff x="0" y="0"/>
            <a:chExt cx="829799" cy="830256"/>
          </a:xfrm>
        </p:grpSpPr>
        <p:sp>
          <p:nvSpPr>
            <p:cNvPr id="511" name="Google Shape;511;p49"/>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2" name="Google Shape;512;p49"/>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7</a:t>
              </a:r>
              <a:endParaRPr sz="700"/>
            </a:p>
          </p:txBody>
        </p:sp>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516"/>
        <p:cNvGrpSpPr/>
        <p:nvPr/>
      </p:nvGrpSpPr>
      <p:grpSpPr>
        <a:xfrm>
          <a:off x="0" y="0"/>
          <a:ext cx="0" cy="0"/>
          <a:chOff x="0" y="0"/>
          <a:chExt cx="0" cy="0"/>
        </a:xfrm>
      </p:grpSpPr>
      <p:grpSp>
        <p:nvGrpSpPr>
          <p:cNvPr id="517" name="Google Shape;517;p50"/>
          <p:cNvGrpSpPr/>
          <p:nvPr/>
        </p:nvGrpSpPr>
        <p:grpSpPr>
          <a:xfrm>
            <a:off x="2119726" y="63282"/>
            <a:ext cx="1309896" cy="734111"/>
            <a:chOff x="0" y="-33338"/>
            <a:chExt cx="690000" cy="386700"/>
          </a:xfrm>
        </p:grpSpPr>
        <p:sp>
          <p:nvSpPr>
            <p:cNvPr id="518" name="Google Shape;518;p50"/>
            <p:cNvSpPr/>
            <p:nvPr/>
          </p:nvSpPr>
          <p:spPr>
            <a:xfrm>
              <a:off x="0" y="0"/>
              <a:ext cx="689868" cy="320057"/>
            </a:xfrm>
            <a:custGeom>
              <a:avLst/>
              <a:gdLst/>
              <a:ahLst/>
              <a:cxnLst/>
              <a:rect l="l" t="t" r="r" b="b"/>
              <a:pathLst>
                <a:path w="689868" h="320057" extrusionOk="0">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9" name="Google Shape;519;p50"/>
            <p:cNvSpPr txBox="1"/>
            <p:nvPr/>
          </p:nvSpPr>
          <p:spPr>
            <a:xfrm>
              <a:off x="0" y="-33338"/>
              <a:ext cx="6900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20" name="Google Shape;520;p50"/>
          <p:cNvGrpSpPr/>
          <p:nvPr/>
        </p:nvGrpSpPr>
        <p:grpSpPr>
          <a:xfrm>
            <a:off x="3481536" y="126570"/>
            <a:ext cx="3542739" cy="796787"/>
            <a:chOff x="-2" y="0"/>
            <a:chExt cx="1280400" cy="419715"/>
          </a:xfrm>
        </p:grpSpPr>
        <p:sp>
          <p:nvSpPr>
            <p:cNvPr id="521" name="Google Shape;521;p50"/>
            <p:cNvSpPr/>
            <p:nvPr/>
          </p:nvSpPr>
          <p:spPr>
            <a:xfrm>
              <a:off x="0" y="0"/>
              <a:ext cx="1280379" cy="320057"/>
            </a:xfrm>
            <a:custGeom>
              <a:avLst/>
              <a:gdLst/>
              <a:ahLst/>
              <a:cxnLst/>
              <a:rect l="l" t="t" r="r" b="b"/>
              <a:pathLst>
                <a:path w="1280379" h="320057" extrusionOk="0">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b="1">
                <a:solidFill>
                  <a:schemeClr val="dk1"/>
                </a:solidFill>
                <a:latin typeface="Calibri"/>
                <a:ea typeface="Calibri"/>
                <a:cs typeface="Calibri"/>
                <a:sym typeface="Calibri"/>
              </a:endParaRPr>
            </a:p>
          </p:txBody>
        </p:sp>
        <p:sp>
          <p:nvSpPr>
            <p:cNvPr id="522" name="Google Shape;522;p50"/>
            <p:cNvSpPr txBox="1"/>
            <p:nvPr/>
          </p:nvSpPr>
          <p:spPr>
            <a:xfrm>
              <a:off x="-2" y="61515"/>
              <a:ext cx="1280400" cy="358200"/>
            </a:xfrm>
            <a:prstGeom prst="rect">
              <a:avLst/>
            </a:prstGeom>
            <a:noFill/>
            <a:ln>
              <a:noFill/>
            </a:ln>
          </p:spPr>
          <p:txBody>
            <a:bodyPr spcFirstLastPara="1" wrap="square" lIns="127000" tIns="127000" rIns="127000" bIns="127000" anchor="ctr" anchorCtr="0">
              <a:noAutofit/>
            </a:bodyPr>
            <a:lstStyle/>
            <a:p>
              <a:pPr marL="0" lvl="0" indent="0" algn="ctr" rtl="0">
                <a:lnSpc>
                  <a:spcPct val="130000"/>
                </a:lnSpc>
                <a:spcBef>
                  <a:spcPts val="0"/>
                </a:spcBef>
                <a:spcAft>
                  <a:spcPts val="0"/>
                </a:spcAft>
                <a:buClr>
                  <a:schemeClr val="dk1"/>
                </a:buClr>
                <a:buFont typeface="Arial"/>
                <a:buNone/>
              </a:pPr>
              <a:r>
                <a:rPr lang="en" sz="1700" b="1">
                  <a:solidFill>
                    <a:srgbClr val="000001"/>
                  </a:solidFill>
                  <a:latin typeface="Inter"/>
                  <a:ea typeface="Inter"/>
                  <a:cs typeface="Inter"/>
                  <a:sym typeface="Inter"/>
                </a:rPr>
                <a:t>Connect the NodeMCU to the Firebase</a:t>
              </a:r>
              <a:endParaRPr sz="500" b="1">
                <a:solidFill>
                  <a:schemeClr val="dk1"/>
                </a:solidFill>
              </a:endParaRPr>
            </a:p>
            <a:p>
              <a:pPr marL="0" marR="0" lvl="0" indent="0" algn="ctr" rtl="0">
                <a:lnSpc>
                  <a:spcPct val="130000"/>
                </a:lnSpc>
                <a:spcBef>
                  <a:spcPts val="0"/>
                </a:spcBef>
                <a:spcAft>
                  <a:spcPts val="0"/>
                </a:spcAft>
                <a:buNone/>
              </a:pPr>
              <a:endParaRPr b="1">
                <a:solidFill>
                  <a:srgbClr val="000001"/>
                </a:solidFill>
                <a:latin typeface="Inter"/>
                <a:ea typeface="Inter"/>
                <a:cs typeface="Inter"/>
                <a:sym typeface="Inter"/>
              </a:endParaRPr>
            </a:p>
          </p:txBody>
        </p:sp>
      </p:grpSp>
      <p:pic>
        <p:nvPicPr>
          <p:cNvPr id="523" name="Google Shape;523;p50"/>
          <p:cNvPicPr preferRelativeResize="0"/>
          <p:nvPr/>
        </p:nvPicPr>
        <p:blipFill rotWithShape="1">
          <a:blip r:embed="rId3">
            <a:alphaModFix/>
          </a:blip>
          <a:srcRect l="4901" t="10163" r="38044" b="17550"/>
          <a:stretch/>
        </p:blipFill>
        <p:spPr>
          <a:xfrm>
            <a:off x="129775" y="1045925"/>
            <a:ext cx="3918725" cy="3145900"/>
          </a:xfrm>
          <a:prstGeom prst="rect">
            <a:avLst/>
          </a:prstGeom>
          <a:noFill/>
          <a:ln>
            <a:noFill/>
          </a:ln>
        </p:spPr>
      </p:pic>
      <p:pic>
        <p:nvPicPr>
          <p:cNvPr id="524" name="Google Shape;524;p50"/>
          <p:cNvPicPr preferRelativeResize="0"/>
          <p:nvPr/>
        </p:nvPicPr>
        <p:blipFill rotWithShape="1">
          <a:blip r:embed="rId4">
            <a:alphaModFix/>
          </a:blip>
          <a:srcRect l="8133" t="16099" r="23227" b="18876"/>
          <a:stretch/>
        </p:blipFill>
        <p:spPr>
          <a:xfrm>
            <a:off x="4248225" y="1073150"/>
            <a:ext cx="4761106" cy="3091449"/>
          </a:xfrm>
          <a:prstGeom prst="rect">
            <a:avLst/>
          </a:prstGeom>
          <a:noFill/>
          <a:ln>
            <a:noFill/>
          </a:ln>
        </p:spPr>
      </p:pic>
      <p:sp>
        <p:nvSpPr>
          <p:cNvPr id="525" name="Google Shape;525;p50"/>
          <p:cNvSpPr txBox="1"/>
          <p:nvPr/>
        </p:nvSpPr>
        <p:spPr>
          <a:xfrm>
            <a:off x="2669288" y="4537375"/>
            <a:ext cx="4995600" cy="323135"/>
          </a:xfrm>
          <a:prstGeom prst="rect">
            <a:avLst/>
          </a:prstGeom>
          <a:solidFill>
            <a:srgbClr val="D0E0E3"/>
          </a:solidFill>
          <a:ln>
            <a:noFill/>
          </a:ln>
        </p:spPr>
        <p:txBody>
          <a:bodyPr spcFirstLastPara="1" wrap="square" lIns="91425" tIns="91425" rIns="91425" bIns="91425" anchor="t" anchorCtr="0">
            <a:spAutoFit/>
          </a:bodyPr>
          <a:lstStyle/>
          <a:p>
            <a:pPr lvl="0"/>
            <a:r>
              <a:rPr lang="en-MY" sz="900" dirty="0"/>
              <a:t>https://</a:t>
            </a:r>
            <a:r>
              <a:rPr lang="en-MY" sz="900" dirty="0" err="1"/>
              <a:t>github.com</a:t>
            </a:r>
            <a:r>
              <a:rPr lang="en-MY" sz="900" dirty="0"/>
              <a:t>/idham1432/</a:t>
            </a:r>
            <a:r>
              <a:rPr lang="en-MY" sz="900" dirty="0" err="1"/>
              <a:t>nodemcu_workshop</a:t>
            </a:r>
            <a:r>
              <a:rPr lang="en-MY" sz="900" dirty="0"/>
              <a:t>/blob/main/step-04/</a:t>
            </a:r>
            <a:r>
              <a:rPr lang="en-MY" sz="900" dirty="0" err="1"/>
              <a:t>connect_to_firebase.ino</a:t>
            </a:r>
            <a:endParaRPr sz="900" dirty="0"/>
          </a:p>
        </p:txBody>
      </p:sp>
      <p:sp>
        <p:nvSpPr>
          <p:cNvPr id="526" name="Google Shape;526;p50"/>
          <p:cNvSpPr txBox="1"/>
          <p:nvPr/>
        </p:nvSpPr>
        <p:spPr>
          <a:xfrm>
            <a:off x="1479088" y="4591225"/>
            <a:ext cx="1031700" cy="354000"/>
          </a:xfrm>
          <a:prstGeom prst="rect">
            <a:avLst/>
          </a:prstGeom>
          <a:solidFill>
            <a:srgbClr val="D0E0E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Github link:</a:t>
            </a:r>
            <a:endParaRPr sz="1100" b="1"/>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530"/>
        <p:cNvGrpSpPr/>
        <p:nvPr/>
      </p:nvGrpSpPr>
      <p:grpSpPr>
        <a:xfrm>
          <a:off x="0" y="0"/>
          <a:ext cx="0" cy="0"/>
          <a:chOff x="0" y="0"/>
          <a:chExt cx="0" cy="0"/>
        </a:xfrm>
      </p:grpSpPr>
      <p:grpSp>
        <p:nvGrpSpPr>
          <p:cNvPr id="531" name="Google Shape;531;p51"/>
          <p:cNvGrpSpPr/>
          <p:nvPr/>
        </p:nvGrpSpPr>
        <p:grpSpPr>
          <a:xfrm>
            <a:off x="2119726" y="63320"/>
            <a:ext cx="1309896" cy="734111"/>
            <a:chOff x="0" y="-33318"/>
            <a:chExt cx="690000" cy="386700"/>
          </a:xfrm>
        </p:grpSpPr>
        <p:sp>
          <p:nvSpPr>
            <p:cNvPr id="532" name="Google Shape;532;p51"/>
            <p:cNvSpPr/>
            <p:nvPr/>
          </p:nvSpPr>
          <p:spPr>
            <a:xfrm>
              <a:off x="0" y="0"/>
              <a:ext cx="689868" cy="320057"/>
            </a:xfrm>
            <a:custGeom>
              <a:avLst/>
              <a:gdLst/>
              <a:ahLst/>
              <a:cxnLst/>
              <a:rect l="l" t="t" r="r" b="b"/>
              <a:pathLst>
                <a:path w="689868" h="320057" extrusionOk="0">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3" name="Google Shape;533;p51"/>
            <p:cNvSpPr txBox="1"/>
            <p:nvPr/>
          </p:nvSpPr>
          <p:spPr>
            <a:xfrm>
              <a:off x="0" y="-33318"/>
              <a:ext cx="6900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34" name="Google Shape;534;p51"/>
          <p:cNvGrpSpPr/>
          <p:nvPr/>
        </p:nvGrpSpPr>
        <p:grpSpPr>
          <a:xfrm>
            <a:off x="3481536" y="126570"/>
            <a:ext cx="3542739" cy="796787"/>
            <a:chOff x="-2" y="0"/>
            <a:chExt cx="1280400" cy="419715"/>
          </a:xfrm>
        </p:grpSpPr>
        <p:sp>
          <p:nvSpPr>
            <p:cNvPr id="535" name="Google Shape;535;p51"/>
            <p:cNvSpPr/>
            <p:nvPr/>
          </p:nvSpPr>
          <p:spPr>
            <a:xfrm>
              <a:off x="0" y="0"/>
              <a:ext cx="1280379" cy="320057"/>
            </a:xfrm>
            <a:custGeom>
              <a:avLst/>
              <a:gdLst/>
              <a:ahLst/>
              <a:cxnLst/>
              <a:rect l="l" t="t" r="r" b="b"/>
              <a:pathLst>
                <a:path w="1280379" h="320057" extrusionOk="0">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b="1">
                <a:solidFill>
                  <a:schemeClr val="dk1"/>
                </a:solidFill>
                <a:latin typeface="Calibri"/>
                <a:ea typeface="Calibri"/>
                <a:cs typeface="Calibri"/>
                <a:sym typeface="Calibri"/>
              </a:endParaRPr>
            </a:p>
          </p:txBody>
        </p:sp>
        <p:sp>
          <p:nvSpPr>
            <p:cNvPr id="536" name="Google Shape;536;p51"/>
            <p:cNvSpPr txBox="1"/>
            <p:nvPr/>
          </p:nvSpPr>
          <p:spPr>
            <a:xfrm>
              <a:off x="-2" y="61515"/>
              <a:ext cx="1280400" cy="358200"/>
            </a:xfrm>
            <a:prstGeom prst="rect">
              <a:avLst/>
            </a:prstGeom>
            <a:noFill/>
            <a:ln>
              <a:noFill/>
            </a:ln>
          </p:spPr>
          <p:txBody>
            <a:bodyPr spcFirstLastPara="1" wrap="square" lIns="127000" tIns="127000" rIns="127000" bIns="127000" anchor="ctr" anchorCtr="0">
              <a:noAutofit/>
            </a:bodyPr>
            <a:lstStyle/>
            <a:p>
              <a:pPr marL="0" lvl="0" indent="0" algn="ctr" rtl="0">
                <a:lnSpc>
                  <a:spcPct val="130000"/>
                </a:lnSpc>
                <a:spcBef>
                  <a:spcPts val="0"/>
                </a:spcBef>
                <a:spcAft>
                  <a:spcPts val="0"/>
                </a:spcAft>
                <a:buNone/>
              </a:pPr>
              <a:r>
                <a:rPr lang="en" sz="1700" b="1">
                  <a:solidFill>
                    <a:srgbClr val="000001"/>
                  </a:solidFill>
                  <a:latin typeface="Inter"/>
                  <a:ea typeface="Inter"/>
                  <a:cs typeface="Inter"/>
                  <a:sym typeface="Inter"/>
                </a:rPr>
                <a:t>Connect the NodeMCU to the Firebase</a:t>
              </a:r>
              <a:endParaRPr sz="500" b="1">
                <a:solidFill>
                  <a:schemeClr val="dk1"/>
                </a:solidFill>
              </a:endParaRPr>
            </a:p>
            <a:p>
              <a:pPr marL="0" marR="0" lvl="0" indent="0" algn="ctr" rtl="0">
                <a:lnSpc>
                  <a:spcPct val="130000"/>
                </a:lnSpc>
                <a:spcBef>
                  <a:spcPts val="0"/>
                </a:spcBef>
                <a:spcAft>
                  <a:spcPts val="0"/>
                </a:spcAft>
                <a:buNone/>
              </a:pPr>
              <a:endParaRPr b="1">
                <a:solidFill>
                  <a:srgbClr val="000001"/>
                </a:solidFill>
                <a:latin typeface="Inter"/>
                <a:ea typeface="Inter"/>
                <a:cs typeface="Inter"/>
                <a:sym typeface="Inter"/>
              </a:endParaRPr>
            </a:p>
          </p:txBody>
        </p:sp>
      </p:grpSp>
      <p:pic>
        <p:nvPicPr>
          <p:cNvPr id="537" name="Google Shape;537;p51"/>
          <p:cNvPicPr preferRelativeResize="0"/>
          <p:nvPr/>
        </p:nvPicPr>
        <p:blipFill rotWithShape="1">
          <a:blip r:embed="rId3">
            <a:alphaModFix/>
          </a:blip>
          <a:srcRect l="4778" t="15145" r="33481" b="11899"/>
          <a:stretch/>
        </p:blipFill>
        <p:spPr>
          <a:xfrm>
            <a:off x="212300" y="1182050"/>
            <a:ext cx="4359701" cy="3281599"/>
          </a:xfrm>
          <a:prstGeom prst="rect">
            <a:avLst/>
          </a:prstGeom>
          <a:noFill/>
          <a:ln>
            <a:noFill/>
          </a:ln>
        </p:spPr>
      </p:pic>
      <p:pic>
        <p:nvPicPr>
          <p:cNvPr id="538" name="Google Shape;538;p51"/>
          <p:cNvPicPr preferRelativeResize="0"/>
          <p:nvPr/>
        </p:nvPicPr>
        <p:blipFill>
          <a:blip r:embed="rId4">
            <a:alphaModFix/>
          </a:blip>
          <a:stretch>
            <a:fillRect/>
          </a:stretch>
        </p:blipFill>
        <p:spPr>
          <a:xfrm>
            <a:off x="4691850" y="1821800"/>
            <a:ext cx="4298076" cy="1499900"/>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542"/>
        <p:cNvGrpSpPr/>
        <p:nvPr/>
      </p:nvGrpSpPr>
      <p:grpSpPr>
        <a:xfrm>
          <a:off x="0" y="0"/>
          <a:ext cx="0" cy="0"/>
          <a:chOff x="0" y="0"/>
          <a:chExt cx="0" cy="0"/>
        </a:xfrm>
      </p:grpSpPr>
      <p:sp>
        <p:nvSpPr>
          <p:cNvPr id="543" name="Google Shape;543;p52"/>
          <p:cNvSpPr/>
          <p:nvPr/>
        </p:nvSpPr>
        <p:spPr>
          <a:xfrm>
            <a:off x="560700" y="1529225"/>
            <a:ext cx="5252467" cy="3464437"/>
          </a:xfrm>
          <a:custGeom>
            <a:avLst/>
            <a:gdLst/>
            <a:ahLst/>
            <a:cxnLst/>
            <a:rect l="l" t="t" r="r" b="b"/>
            <a:pathLst>
              <a:path w="7195160" h="4427395" extrusionOk="0">
                <a:moveTo>
                  <a:pt x="0" y="0"/>
                </a:moveTo>
                <a:lnTo>
                  <a:pt x="7195160" y="0"/>
                </a:lnTo>
                <a:lnTo>
                  <a:pt x="7195160" y="4427395"/>
                </a:lnTo>
                <a:lnTo>
                  <a:pt x="0" y="4427395"/>
                </a:lnTo>
                <a:lnTo>
                  <a:pt x="0" y="0"/>
                </a:lnTo>
                <a:close/>
              </a:path>
            </a:pathLst>
          </a:custGeom>
          <a:blipFill rotWithShape="1">
            <a:blip r:embed="rId3">
              <a:alphaModFix/>
            </a:blip>
            <a:stretch>
              <a:fillRect l="-5559" t="-44988" b="-8508"/>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4" name="Google Shape;544;p52"/>
          <p:cNvSpPr/>
          <p:nvPr/>
        </p:nvSpPr>
        <p:spPr>
          <a:xfrm>
            <a:off x="5159945" y="2774872"/>
            <a:ext cx="3064180" cy="1122456"/>
          </a:xfrm>
          <a:custGeom>
            <a:avLst/>
            <a:gdLst/>
            <a:ahLst/>
            <a:cxnLst/>
            <a:rect l="l" t="t" r="r" b="b"/>
            <a:pathLst>
              <a:path w="6128360" h="2244911" extrusionOk="0">
                <a:moveTo>
                  <a:pt x="0" y="0"/>
                </a:moveTo>
                <a:lnTo>
                  <a:pt x="6128360" y="0"/>
                </a:lnTo>
                <a:lnTo>
                  <a:pt x="6128360" y="2244911"/>
                </a:lnTo>
                <a:lnTo>
                  <a:pt x="0" y="2244911"/>
                </a:lnTo>
                <a:lnTo>
                  <a:pt x="0" y="0"/>
                </a:lnTo>
                <a:close/>
              </a:path>
            </a:pathLst>
          </a:custGeom>
          <a:blipFill rotWithShape="1">
            <a:blip r:embed="rId4">
              <a:alphaModFix/>
            </a:blip>
            <a:stretch>
              <a:fillRect l="-35518" t="-106665" r="-38107" b="-59937"/>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545" name="Google Shape;545;p52"/>
          <p:cNvGrpSpPr/>
          <p:nvPr/>
        </p:nvGrpSpPr>
        <p:grpSpPr>
          <a:xfrm>
            <a:off x="2119726" y="63320"/>
            <a:ext cx="1309896" cy="734111"/>
            <a:chOff x="0" y="-33318"/>
            <a:chExt cx="690000" cy="386700"/>
          </a:xfrm>
        </p:grpSpPr>
        <p:sp>
          <p:nvSpPr>
            <p:cNvPr id="546" name="Google Shape;546;p52"/>
            <p:cNvSpPr/>
            <p:nvPr/>
          </p:nvSpPr>
          <p:spPr>
            <a:xfrm>
              <a:off x="0" y="0"/>
              <a:ext cx="689868" cy="320057"/>
            </a:xfrm>
            <a:custGeom>
              <a:avLst/>
              <a:gdLst/>
              <a:ahLst/>
              <a:cxnLst/>
              <a:rect l="l" t="t" r="r" b="b"/>
              <a:pathLst>
                <a:path w="689868" h="320057" extrusionOk="0">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7" name="Google Shape;547;p52"/>
            <p:cNvSpPr txBox="1"/>
            <p:nvPr/>
          </p:nvSpPr>
          <p:spPr>
            <a:xfrm>
              <a:off x="0" y="-33318"/>
              <a:ext cx="6900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48" name="Google Shape;548;p52"/>
          <p:cNvGrpSpPr/>
          <p:nvPr/>
        </p:nvGrpSpPr>
        <p:grpSpPr>
          <a:xfrm>
            <a:off x="3481536" y="126570"/>
            <a:ext cx="3542739" cy="796787"/>
            <a:chOff x="-2" y="0"/>
            <a:chExt cx="1280400" cy="419715"/>
          </a:xfrm>
        </p:grpSpPr>
        <p:sp>
          <p:nvSpPr>
            <p:cNvPr id="549" name="Google Shape;549;p52"/>
            <p:cNvSpPr/>
            <p:nvPr/>
          </p:nvSpPr>
          <p:spPr>
            <a:xfrm>
              <a:off x="0" y="0"/>
              <a:ext cx="1280379" cy="320057"/>
            </a:xfrm>
            <a:custGeom>
              <a:avLst/>
              <a:gdLst/>
              <a:ahLst/>
              <a:cxnLst/>
              <a:rect l="l" t="t" r="r" b="b"/>
              <a:pathLst>
                <a:path w="1280379" h="320057" extrusionOk="0">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b="1">
                <a:solidFill>
                  <a:schemeClr val="dk1"/>
                </a:solidFill>
                <a:latin typeface="Calibri"/>
                <a:ea typeface="Calibri"/>
                <a:cs typeface="Calibri"/>
                <a:sym typeface="Calibri"/>
              </a:endParaRPr>
            </a:p>
          </p:txBody>
        </p:sp>
        <p:sp>
          <p:nvSpPr>
            <p:cNvPr id="550" name="Google Shape;550;p52"/>
            <p:cNvSpPr txBox="1"/>
            <p:nvPr/>
          </p:nvSpPr>
          <p:spPr>
            <a:xfrm>
              <a:off x="-2" y="61515"/>
              <a:ext cx="1280400" cy="358200"/>
            </a:xfrm>
            <a:prstGeom prst="rect">
              <a:avLst/>
            </a:prstGeom>
            <a:noFill/>
            <a:ln>
              <a:noFill/>
            </a:ln>
          </p:spPr>
          <p:txBody>
            <a:bodyPr spcFirstLastPara="1" wrap="square" lIns="127000" tIns="127000" rIns="127000" bIns="127000" anchor="ctr" anchorCtr="0">
              <a:noAutofit/>
            </a:bodyPr>
            <a:lstStyle/>
            <a:p>
              <a:pPr marL="0" lvl="0" indent="0" algn="ctr" rtl="0">
                <a:lnSpc>
                  <a:spcPct val="130000"/>
                </a:lnSpc>
                <a:spcBef>
                  <a:spcPts val="0"/>
                </a:spcBef>
                <a:spcAft>
                  <a:spcPts val="0"/>
                </a:spcAft>
                <a:buNone/>
              </a:pPr>
              <a:r>
                <a:rPr lang="en" sz="1700" b="1">
                  <a:solidFill>
                    <a:srgbClr val="000001"/>
                  </a:solidFill>
                  <a:latin typeface="Inter"/>
                  <a:ea typeface="Inter"/>
                  <a:cs typeface="Inter"/>
                  <a:sym typeface="Inter"/>
                </a:rPr>
                <a:t>Connect the NodeMCU to the Firebase</a:t>
              </a:r>
              <a:endParaRPr sz="500" b="1">
                <a:solidFill>
                  <a:schemeClr val="dk1"/>
                </a:solidFill>
              </a:endParaRPr>
            </a:p>
            <a:p>
              <a:pPr marL="0" marR="0" lvl="0" indent="0" algn="ctr" rtl="0">
                <a:lnSpc>
                  <a:spcPct val="130000"/>
                </a:lnSpc>
                <a:spcBef>
                  <a:spcPts val="0"/>
                </a:spcBef>
                <a:spcAft>
                  <a:spcPts val="0"/>
                </a:spcAft>
                <a:buNone/>
              </a:pPr>
              <a:endParaRPr b="1">
                <a:solidFill>
                  <a:srgbClr val="000001"/>
                </a:solidFill>
                <a:latin typeface="Inter"/>
                <a:ea typeface="Inter"/>
                <a:cs typeface="Inter"/>
                <a:sym typeface="Inter"/>
              </a:endParaRPr>
            </a:p>
          </p:txBody>
        </p:sp>
      </p:grpSp>
      <p:sp>
        <p:nvSpPr>
          <p:cNvPr id="551" name="Google Shape;551;p52"/>
          <p:cNvSpPr/>
          <p:nvPr/>
        </p:nvSpPr>
        <p:spPr>
          <a:xfrm>
            <a:off x="1085225" y="1911575"/>
            <a:ext cx="2951700" cy="188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52" name="Google Shape;552;p52"/>
          <p:cNvSpPr txBox="1"/>
          <p:nvPr/>
        </p:nvSpPr>
        <p:spPr>
          <a:xfrm>
            <a:off x="5159925" y="2229025"/>
            <a:ext cx="3064200" cy="431700"/>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Must be the same as your firebase collection</a:t>
            </a:r>
            <a:endParaRPr sz="1200">
              <a:solidFill>
                <a:schemeClr val="dk1"/>
              </a:solidFill>
              <a:latin typeface="Calibri"/>
              <a:ea typeface="Calibri"/>
              <a:cs typeface="Calibri"/>
              <a:sym typeface="Calibri"/>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556"/>
        <p:cNvGrpSpPr/>
        <p:nvPr/>
      </p:nvGrpSpPr>
      <p:grpSpPr>
        <a:xfrm>
          <a:off x="0" y="0"/>
          <a:ext cx="0" cy="0"/>
          <a:chOff x="0" y="0"/>
          <a:chExt cx="0" cy="0"/>
        </a:xfrm>
      </p:grpSpPr>
      <p:grpSp>
        <p:nvGrpSpPr>
          <p:cNvPr id="557" name="Google Shape;557;p53"/>
          <p:cNvGrpSpPr/>
          <p:nvPr/>
        </p:nvGrpSpPr>
        <p:grpSpPr>
          <a:xfrm>
            <a:off x="2119726" y="63320"/>
            <a:ext cx="1309896" cy="734111"/>
            <a:chOff x="0" y="-33318"/>
            <a:chExt cx="690000" cy="386700"/>
          </a:xfrm>
        </p:grpSpPr>
        <p:sp>
          <p:nvSpPr>
            <p:cNvPr id="558" name="Google Shape;558;p53"/>
            <p:cNvSpPr/>
            <p:nvPr/>
          </p:nvSpPr>
          <p:spPr>
            <a:xfrm>
              <a:off x="0" y="0"/>
              <a:ext cx="689868" cy="320057"/>
            </a:xfrm>
            <a:custGeom>
              <a:avLst/>
              <a:gdLst/>
              <a:ahLst/>
              <a:cxnLst/>
              <a:rect l="l" t="t" r="r" b="b"/>
              <a:pathLst>
                <a:path w="689868" h="320057" extrusionOk="0">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9" name="Google Shape;559;p53"/>
            <p:cNvSpPr txBox="1"/>
            <p:nvPr/>
          </p:nvSpPr>
          <p:spPr>
            <a:xfrm>
              <a:off x="0" y="-33318"/>
              <a:ext cx="6900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60" name="Google Shape;560;p53"/>
          <p:cNvGrpSpPr/>
          <p:nvPr/>
        </p:nvGrpSpPr>
        <p:grpSpPr>
          <a:xfrm>
            <a:off x="3481536" y="126570"/>
            <a:ext cx="3542739" cy="796787"/>
            <a:chOff x="-2" y="0"/>
            <a:chExt cx="1280400" cy="419715"/>
          </a:xfrm>
        </p:grpSpPr>
        <p:sp>
          <p:nvSpPr>
            <p:cNvPr id="561" name="Google Shape;561;p53"/>
            <p:cNvSpPr/>
            <p:nvPr/>
          </p:nvSpPr>
          <p:spPr>
            <a:xfrm>
              <a:off x="0" y="0"/>
              <a:ext cx="1280379" cy="320057"/>
            </a:xfrm>
            <a:custGeom>
              <a:avLst/>
              <a:gdLst/>
              <a:ahLst/>
              <a:cxnLst/>
              <a:rect l="l" t="t" r="r" b="b"/>
              <a:pathLst>
                <a:path w="1280379" h="320057" extrusionOk="0">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b="1">
                <a:solidFill>
                  <a:schemeClr val="dk1"/>
                </a:solidFill>
                <a:latin typeface="Calibri"/>
                <a:ea typeface="Calibri"/>
                <a:cs typeface="Calibri"/>
                <a:sym typeface="Calibri"/>
              </a:endParaRPr>
            </a:p>
          </p:txBody>
        </p:sp>
        <p:sp>
          <p:nvSpPr>
            <p:cNvPr id="562" name="Google Shape;562;p53"/>
            <p:cNvSpPr txBox="1"/>
            <p:nvPr/>
          </p:nvSpPr>
          <p:spPr>
            <a:xfrm>
              <a:off x="-2" y="61515"/>
              <a:ext cx="1280400" cy="358200"/>
            </a:xfrm>
            <a:prstGeom prst="rect">
              <a:avLst/>
            </a:prstGeom>
            <a:noFill/>
            <a:ln>
              <a:noFill/>
            </a:ln>
          </p:spPr>
          <p:txBody>
            <a:bodyPr spcFirstLastPara="1" wrap="square" lIns="127000" tIns="127000" rIns="127000" bIns="127000" anchor="ctr" anchorCtr="0">
              <a:noAutofit/>
            </a:bodyPr>
            <a:lstStyle/>
            <a:p>
              <a:pPr marL="0" lvl="0" indent="0" algn="ctr" rtl="0">
                <a:lnSpc>
                  <a:spcPct val="130000"/>
                </a:lnSpc>
                <a:spcBef>
                  <a:spcPts val="0"/>
                </a:spcBef>
                <a:spcAft>
                  <a:spcPts val="0"/>
                </a:spcAft>
                <a:buNone/>
              </a:pPr>
              <a:r>
                <a:rPr lang="en" sz="1700" b="1">
                  <a:solidFill>
                    <a:srgbClr val="000001"/>
                  </a:solidFill>
                  <a:latin typeface="Inter"/>
                  <a:ea typeface="Inter"/>
                  <a:cs typeface="Inter"/>
                  <a:sym typeface="Inter"/>
                </a:rPr>
                <a:t>Connect the NodeMCU to the Firebase</a:t>
              </a:r>
              <a:endParaRPr sz="500" b="1">
                <a:solidFill>
                  <a:schemeClr val="dk1"/>
                </a:solidFill>
              </a:endParaRPr>
            </a:p>
            <a:p>
              <a:pPr marL="0" marR="0" lvl="0" indent="0" algn="ctr" rtl="0">
                <a:lnSpc>
                  <a:spcPct val="130000"/>
                </a:lnSpc>
                <a:spcBef>
                  <a:spcPts val="0"/>
                </a:spcBef>
                <a:spcAft>
                  <a:spcPts val="0"/>
                </a:spcAft>
                <a:buNone/>
              </a:pPr>
              <a:endParaRPr b="1">
                <a:solidFill>
                  <a:srgbClr val="000001"/>
                </a:solidFill>
                <a:latin typeface="Inter"/>
                <a:ea typeface="Inter"/>
                <a:cs typeface="Inter"/>
                <a:sym typeface="Inter"/>
              </a:endParaRPr>
            </a:p>
          </p:txBody>
        </p:sp>
      </p:grpSp>
      <p:pic>
        <p:nvPicPr>
          <p:cNvPr id="563" name="Google Shape;563;p53"/>
          <p:cNvPicPr preferRelativeResize="0"/>
          <p:nvPr/>
        </p:nvPicPr>
        <p:blipFill rotWithShape="1">
          <a:blip r:embed="rId3">
            <a:alphaModFix/>
          </a:blip>
          <a:srcRect l="4112" t="15937" r="19023" b="14681"/>
          <a:stretch/>
        </p:blipFill>
        <p:spPr>
          <a:xfrm>
            <a:off x="867813" y="923350"/>
            <a:ext cx="7408373" cy="3469476"/>
          </a:xfrm>
          <a:prstGeom prst="rect">
            <a:avLst/>
          </a:prstGeom>
          <a:noFill/>
          <a:ln>
            <a:noFill/>
          </a:ln>
        </p:spPr>
      </p:pic>
      <p:sp>
        <p:nvSpPr>
          <p:cNvPr id="564" name="Google Shape;564;p53"/>
          <p:cNvSpPr txBox="1"/>
          <p:nvPr/>
        </p:nvSpPr>
        <p:spPr>
          <a:xfrm>
            <a:off x="2669288" y="4606675"/>
            <a:ext cx="4995600" cy="323100"/>
          </a:xfrm>
          <a:prstGeom prst="rect">
            <a:avLst/>
          </a:prstGeom>
          <a:solidFill>
            <a:srgbClr val="D0E0E3"/>
          </a:solidFill>
          <a:ln>
            <a:noFill/>
          </a:ln>
        </p:spPr>
        <p:txBody>
          <a:bodyPr spcFirstLastPara="1" wrap="square" lIns="91425" tIns="91425" rIns="91425" bIns="91425" anchor="t" anchorCtr="0">
            <a:spAutoFit/>
          </a:bodyPr>
          <a:lstStyle/>
          <a:p>
            <a:pPr lvl="0"/>
            <a:r>
              <a:rPr lang="en-MY" sz="900" dirty="0"/>
              <a:t>https://</a:t>
            </a:r>
            <a:r>
              <a:rPr lang="en-MY" sz="900" dirty="0" err="1"/>
              <a:t>github.com</a:t>
            </a:r>
            <a:r>
              <a:rPr lang="en-MY" sz="900" dirty="0"/>
              <a:t>/idham1432/</a:t>
            </a:r>
            <a:r>
              <a:rPr lang="en-MY" sz="900" dirty="0" err="1"/>
              <a:t>nodemcu_workshop</a:t>
            </a:r>
            <a:r>
              <a:rPr lang="en-MY" sz="900" dirty="0"/>
              <a:t>/blob/main/step-04/</a:t>
            </a:r>
            <a:r>
              <a:rPr lang="en-MY" sz="900" dirty="0" err="1"/>
              <a:t>final_test.ino</a:t>
            </a:r>
            <a:endParaRPr sz="900" dirty="0"/>
          </a:p>
        </p:txBody>
      </p:sp>
      <p:sp>
        <p:nvSpPr>
          <p:cNvPr id="565" name="Google Shape;565;p53"/>
          <p:cNvSpPr txBox="1"/>
          <p:nvPr/>
        </p:nvSpPr>
        <p:spPr>
          <a:xfrm>
            <a:off x="1479088" y="4591225"/>
            <a:ext cx="1031700" cy="354000"/>
          </a:xfrm>
          <a:prstGeom prst="rect">
            <a:avLst/>
          </a:prstGeom>
          <a:solidFill>
            <a:srgbClr val="D0E0E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Github link:</a:t>
            </a:r>
            <a:endParaRPr sz="1100" b="1"/>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167"/>
        <p:cNvGrpSpPr/>
        <p:nvPr/>
      </p:nvGrpSpPr>
      <p:grpSpPr>
        <a:xfrm>
          <a:off x="0" y="0"/>
          <a:ext cx="0" cy="0"/>
          <a:chOff x="0" y="0"/>
          <a:chExt cx="0" cy="0"/>
        </a:xfrm>
      </p:grpSpPr>
      <p:sp>
        <p:nvSpPr>
          <p:cNvPr id="168" name="Google Shape;168;p27"/>
          <p:cNvSpPr/>
          <p:nvPr/>
        </p:nvSpPr>
        <p:spPr>
          <a:xfrm>
            <a:off x="327598" y="184274"/>
            <a:ext cx="8521002" cy="4793064"/>
          </a:xfrm>
          <a:custGeom>
            <a:avLst/>
            <a:gdLst/>
            <a:ahLst/>
            <a:cxnLst/>
            <a:rect l="l" t="t" r="r" b="b"/>
            <a:pathLst>
              <a:path w="17042003" h="9586127" extrusionOk="0">
                <a:moveTo>
                  <a:pt x="0" y="0"/>
                </a:moveTo>
                <a:lnTo>
                  <a:pt x="17042003" y="0"/>
                </a:lnTo>
                <a:lnTo>
                  <a:pt x="17042003" y="9586127"/>
                </a:lnTo>
                <a:lnTo>
                  <a:pt x="0" y="9586127"/>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569"/>
        <p:cNvGrpSpPr/>
        <p:nvPr/>
      </p:nvGrpSpPr>
      <p:grpSpPr>
        <a:xfrm>
          <a:off x="0" y="0"/>
          <a:ext cx="0" cy="0"/>
          <a:chOff x="0" y="0"/>
          <a:chExt cx="0" cy="0"/>
        </a:xfrm>
      </p:grpSpPr>
      <p:grpSp>
        <p:nvGrpSpPr>
          <p:cNvPr id="570" name="Google Shape;570;p54"/>
          <p:cNvGrpSpPr/>
          <p:nvPr/>
        </p:nvGrpSpPr>
        <p:grpSpPr>
          <a:xfrm>
            <a:off x="2119726" y="63320"/>
            <a:ext cx="1309896" cy="734111"/>
            <a:chOff x="0" y="-33318"/>
            <a:chExt cx="690000" cy="386700"/>
          </a:xfrm>
        </p:grpSpPr>
        <p:sp>
          <p:nvSpPr>
            <p:cNvPr id="571" name="Google Shape;571;p54"/>
            <p:cNvSpPr/>
            <p:nvPr/>
          </p:nvSpPr>
          <p:spPr>
            <a:xfrm>
              <a:off x="0" y="0"/>
              <a:ext cx="689868" cy="320057"/>
            </a:xfrm>
            <a:custGeom>
              <a:avLst/>
              <a:gdLst/>
              <a:ahLst/>
              <a:cxnLst/>
              <a:rect l="l" t="t" r="r" b="b"/>
              <a:pathLst>
                <a:path w="689868" h="320057" extrusionOk="0">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2" name="Google Shape;572;p54"/>
            <p:cNvSpPr txBox="1"/>
            <p:nvPr/>
          </p:nvSpPr>
          <p:spPr>
            <a:xfrm>
              <a:off x="0" y="-33318"/>
              <a:ext cx="6900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73" name="Google Shape;573;p54"/>
          <p:cNvGrpSpPr/>
          <p:nvPr/>
        </p:nvGrpSpPr>
        <p:grpSpPr>
          <a:xfrm>
            <a:off x="3481536" y="126570"/>
            <a:ext cx="3542739" cy="796787"/>
            <a:chOff x="-2" y="0"/>
            <a:chExt cx="1280400" cy="419715"/>
          </a:xfrm>
        </p:grpSpPr>
        <p:sp>
          <p:nvSpPr>
            <p:cNvPr id="574" name="Google Shape;574;p54"/>
            <p:cNvSpPr/>
            <p:nvPr/>
          </p:nvSpPr>
          <p:spPr>
            <a:xfrm>
              <a:off x="0" y="0"/>
              <a:ext cx="1280379" cy="320057"/>
            </a:xfrm>
            <a:custGeom>
              <a:avLst/>
              <a:gdLst/>
              <a:ahLst/>
              <a:cxnLst/>
              <a:rect l="l" t="t" r="r" b="b"/>
              <a:pathLst>
                <a:path w="1280379" h="320057" extrusionOk="0">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b="1">
                <a:solidFill>
                  <a:schemeClr val="dk1"/>
                </a:solidFill>
                <a:latin typeface="Calibri"/>
                <a:ea typeface="Calibri"/>
                <a:cs typeface="Calibri"/>
                <a:sym typeface="Calibri"/>
              </a:endParaRPr>
            </a:p>
          </p:txBody>
        </p:sp>
        <p:sp>
          <p:nvSpPr>
            <p:cNvPr id="575" name="Google Shape;575;p54"/>
            <p:cNvSpPr txBox="1"/>
            <p:nvPr/>
          </p:nvSpPr>
          <p:spPr>
            <a:xfrm>
              <a:off x="-2" y="61515"/>
              <a:ext cx="1280400" cy="358200"/>
            </a:xfrm>
            <a:prstGeom prst="rect">
              <a:avLst/>
            </a:prstGeom>
            <a:noFill/>
            <a:ln>
              <a:noFill/>
            </a:ln>
          </p:spPr>
          <p:txBody>
            <a:bodyPr spcFirstLastPara="1" wrap="square" lIns="127000" tIns="127000" rIns="127000" bIns="127000" anchor="ctr" anchorCtr="0">
              <a:noAutofit/>
            </a:bodyPr>
            <a:lstStyle/>
            <a:p>
              <a:pPr marL="0" lvl="0" indent="0" algn="ctr" rtl="0">
                <a:lnSpc>
                  <a:spcPct val="130000"/>
                </a:lnSpc>
                <a:spcBef>
                  <a:spcPts val="0"/>
                </a:spcBef>
                <a:spcAft>
                  <a:spcPts val="0"/>
                </a:spcAft>
                <a:buNone/>
              </a:pPr>
              <a:r>
                <a:rPr lang="en" sz="1700" b="1">
                  <a:solidFill>
                    <a:srgbClr val="000001"/>
                  </a:solidFill>
                  <a:latin typeface="Inter"/>
                  <a:ea typeface="Inter"/>
                  <a:cs typeface="Inter"/>
                  <a:sym typeface="Inter"/>
                </a:rPr>
                <a:t>Connect the NodeMCU to the Firebase</a:t>
              </a:r>
              <a:endParaRPr sz="500" b="1">
                <a:solidFill>
                  <a:schemeClr val="dk1"/>
                </a:solidFill>
              </a:endParaRPr>
            </a:p>
            <a:p>
              <a:pPr marL="0" marR="0" lvl="0" indent="0" algn="ctr" rtl="0">
                <a:lnSpc>
                  <a:spcPct val="130000"/>
                </a:lnSpc>
                <a:spcBef>
                  <a:spcPts val="0"/>
                </a:spcBef>
                <a:spcAft>
                  <a:spcPts val="0"/>
                </a:spcAft>
                <a:buNone/>
              </a:pPr>
              <a:endParaRPr b="1">
                <a:solidFill>
                  <a:srgbClr val="000001"/>
                </a:solidFill>
                <a:latin typeface="Inter"/>
                <a:ea typeface="Inter"/>
                <a:cs typeface="Inter"/>
                <a:sym typeface="Inter"/>
              </a:endParaRPr>
            </a:p>
          </p:txBody>
        </p:sp>
      </p:grpSp>
      <p:pic>
        <p:nvPicPr>
          <p:cNvPr id="576" name="Google Shape;576;p54"/>
          <p:cNvPicPr preferRelativeResize="0"/>
          <p:nvPr/>
        </p:nvPicPr>
        <p:blipFill>
          <a:blip r:embed="rId3">
            <a:alphaModFix/>
          </a:blip>
          <a:stretch>
            <a:fillRect/>
          </a:stretch>
        </p:blipFill>
        <p:spPr>
          <a:xfrm>
            <a:off x="152400" y="1075757"/>
            <a:ext cx="8839201" cy="2876983"/>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580"/>
        <p:cNvGrpSpPr/>
        <p:nvPr/>
      </p:nvGrpSpPr>
      <p:grpSpPr>
        <a:xfrm>
          <a:off x="0" y="0"/>
          <a:ext cx="0" cy="0"/>
          <a:chOff x="0" y="0"/>
          <a:chExt cx="0" cy="0"/>
        </a:xfrm>
      </p:grpSpPr>
      <p:grpSp>
        <p:nvGrpSpPr>
          <p:cNvPr id="581" name="Google Shape;581;p55"/>
          <p:cNvGrpSpPr/>
          <p:nvPr/>
        </p:nvGrpSpPr>
        <p:grpSpPr>
          <a:xfrm>
            <a:off x="2119726" y="63320"/>
            <a:ext cx="1309896" cy="734111"/>
            <a:chOff x="0" y="-33318"/>
            <a:chExt cx="690000" cy="386700"/>
          </a:xfrm>
        </p:grpSpPr>
        <p:sp>
          <p:nvSpPr>
            <p:cNvPr id="582" name="Google Shape;582;p55"/>
            <p:cNvSpPr/>
            <p:nvPr/>
          </p:nvSpPr>
          <p:spPr>
            <a:xfrm>
              <a:off x="0" y="0"/>
              <a:ext cx="689868" cy="320057"/>
            </a:xfrm>
            <a:custGeom>
              <a:avLst/>
              <a:gdLst/>
              <a:ahLst/>
              <a:cxnLst/>
              <a:rect l="l" t="t" r="r" b="b"/>
              <a:pathLst>
                <a:path w="689868" h="320057" extrusionOk="0">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3" name="Google Shape;583;p55"/>
            <p:cNvSpPr txBox="1"/>
            <p:nvPr/>
          </p:nvSpPr>
          <p:spPr>
            <a:xfrm>
              <a:off x="0" y="-33318"/>
              <a:ext cx="6900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84" name="Google Shape;584;p55"/>
          <p:cNvGrpSpPr/>
          <p:nvPr/>
        </p:nvGrpSpPr>
        <p:grpSpPr>
          <a:xfrm>
            <a:off x="3481536" y="126570"/>
            <a:ext cx="3542739" cy="796787"/>
            <a:chOff x="-2" y="0"/>
            <a:chExt cx="1280400" cy="419715"/>
          </a:xfrm>
        </p:grpSpPr>
        <p:sp>
          <p:nvSpPr>
            <p:cNvPr id="585" name="Google Shape;585;p55"/>
            <p:cNvSpPr/>
            <p:nvPr/>
          </p:nvSpPr>
          <p:spPr>
            <a:xfrm>
              <a:off x="0" y="0"/>
              <a:ext cx="1280379" cy="320057"/>
            </a:xfrm>
            <a:custGeom>
              <a:avLst/>
              <a:gdLst/>
              <a:ahLst/>
              <a:cxnLst/>
              <a:rect l="l" t="t" r="r" b="b"/>
              <a:pathLst>
                <a:path w="1280379" h="320057" extrusionOk="0">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b="1">
                <a:solidFill>
                  <a:schemeClr val="dk1"/>
                </a:solidFill>
                <a:latin typeface="Calibri"/>
                <a:ea typeface="Calibri"/>
                <a:cs typeface="Calibri"/>
                <a:sym typeface="Calibri"/>
              </a:endParaRPr>
            </a:p>
          </p:txBody>
        </p:sp>
        <p:sp>
          <p:nvSpPr>
            <p:cNvPr id="586" name="Google Shape;586;p55"/>
            <p:cNvSpPr txBox="1"/>
            <p:nvPr/>
          </p:nvSpPr>
          <p:spPr>
            <a:xfrm>
              <a:off x="-2" y="61515"/>
              <a:ext cx="1280400" cy="358200"/>
            </a:xfrm>
            <a:prstGeom prst="rect">
              <a:avLst/>
            </a:prstGeom>
            <a:noFill/>
            <a:ln>
              <a:noFill/>
            </a:ln>
          </p:spPr>
          <p:txBody>
            <a:bodyPr spcFirstLastPara="1" wrap="square" lIns="127000" tIns="127000" rIns="127000" bIns="127000" anchor="ctr" anchorCtr="0">
              <a:noAutofit/>
            </a:bodyPr>
            <a:lstStyle/>
            <a:p>
              <a:pPr marL="0" lvl="0" indent="0" algn="ctr" rtl="0">
                <a:lnSpc>
                  <a:spcPct val="130000"/>
                </a:lnSpc>
                <a:spcBef>
                  <a:spcPts val="0"/>
                </a:spcBef>
                <a:spcAft>
                  <a:spcPts val="0"/>
                </a:spcAft>
                <a:buNone/>
              </a:pPr>
              <a:r>
                <a:rPr lang="en" sz="1700" b="1">
                  <a:solidFill>
                    <a:srgbClr val="000001"/>
                  </a:solidFill>
                  <a:latin typeface="Inter"/>
                  <a:ea typeface="Inter"/>
                  <a:cs typeface="Inter"/>
                  <a:sym typeface="Inter"/>
                </a:rPr>
                <a:t>Connect the NodeMCU to the Firebase</a:t>
              </a:r>
              <a:endParaRPr sz="500" b="1">
                <a:solidFill>
                  <a:schemeClr val="dk1"/>
                </a:solidFill>
              </a:endParaRPr>
            </a:p>
            <a:p>
              <a:pPr marL="0" marR="0" lvl="0" indent="0" algn="ctr" rtl="0">
                <a:lnSpc>
                  <a:spcPct val="130000"/>
                </a:lnSpc>
                <a:spcBef>
                  <a:spcPts val="0"/>
                </a:spcBef>
                <a:spcAft>
                  <a:spcPts val="0"/>
                </a:spcAft>
                <a:buNone/>
              </a:pPr>
              <a:endParaRPr b="1">
                <a:solidFill>
                  <a:srgbClr val="000001"/>
                </a:solidFill>
                <a:latin typeface="Inter"/>
                <a:ea typeface="Inter"/>
                <a:cs typeface="Inter"/>
                <a:sym typeface="Inter"/>
              </a:endParaRPr>
            </a:p>
          </p:txBody>
        </p:sp>
      </p:grpSp>
      <p:pic>
        <p:nvPicPr>
          <p:cNvPr id="587" name="Google Shape;587;p55"/>
          <p:cNvPicPr preferRelativeResize="0"/>
          <p:nvPr/>
        </p:nvPicPr>
        <p:blipFill>
          <a:blip r:embed="rId3">
            <a:alphaModFix/>
          </a:blip>
          <a:stretch>
            <a:fillRect/>
          </a:stretch>
        </p:blipFill>
        <p:spPr>
          <a:xfrm>
            <a:off x="805075" y="923357"/>
            <a:ext cx="7533840" cy="3915345"/>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6D5E4"/>
        </a:solidFill>
        <a:effectLst/>
      </p:bgPr>
    </p:bg>
    <p:spTree>
      <p:nvGrpSpPr>
        <p:cNvPr id="1" name="Shape 591"/>
        <p:cNvGrpSpPr/>
        <p:nvPr/>
      </p:nvGrpSpPr>
      <p:grpSpPr>
        <a:xfrm>
          <a:off x="0" y="0"/>
          <a:ext cx="0" cy="0"/>
          <a:chOff x="0" y="0"/>
          <a:chExt cx="0" cy="0"/>
        </a:xfrm>
      </p:grpSpPr>
      <p:grpSp>
        <p:nvGrpSpPr>
          <p:cNvPr id="592" name="Google Shape;592;p56"/>
          <p:cNvGrpSpPr/>
          <p:nvPr/>
        </p:nvGrpSpPr>
        <p:grpSpPr>
          <a:xfrm>
            <a:off x="2494439" y="147256"/>
            <a:ext cx="4155300" cy="734127"/>
            <a:chOff x="0" y="-33338"/>
            <a:chExt cx="2188800" cy="386700"/>
          </a:xfrm>
        </p:grpSpPr>
        <p:sp>
          <p:nvSpPr>
            <p:cNvPr id="593" name="Google Shape;593;p56"/>
            <p:cNvSpPr/>
            <p:nvPr/>
          </p:nvSpPr>
          <p:spPr>
            <a:xfrm>
              <a:off x="0" y="0"/>
              <a:ext cx="2188706" cy="320057"/>
            </a:xfrm>
            <a:custGeom>
              <a:avLst/>
              <a:gdLst/>
              <a:ahLst/>
              <a:cxnLst/>
              <a:rect l="l" t="t" r="r" b="b"/>
              <a:pathLst>
                <a:path w="2188706" h="320057" extrusionOk="0">
                  <a:moveTo>
                    <a:pt x="23290" y="0"/>
                  </a:moveTo>
                  <a:lnTo>
                    <a:pt x="2165416" y="0"/>
                  </a:lnTo>
                  <a:cubicBezTo>
                    <a:pt x="2178279" y="0"/>
                    <a:pt x="2188706" y="10427"/>
                    <a:pt x="2188706" y="23290"/>
                  </a:cubicBezTo>
                  <a:lnTo>
                    <a:pt x="2188706" y="296767"/>
                  </a:lnTo>
                  <a:cubicBezTo>
                    <a:pt x="2188706" y="302944"/>
                    <a:pt x="2186252" y="308868"/>
                    <a:pt x="2181885" y="313236"/>
                  </a:cubicBezTo>
                  <a:cubicBezTo>
                    <a:pt x="2177517" y="317604"/>
                    <a:pt x="2171593" y="320057"/>
                    <a:pt x="2165416" y="320057"/>
                  </a:cubicBezTo>
                  <a:lnTo>
                    <a:pt x="23290" y="320057"/>
                  </a:lnTo>
                  <a:cubicBezTo>
                    <a:pt x="17113" y="320057"/>
                    <a:pt x="11189" y="317604"/>
                    <a:pt x="6822" y="313236"/>
                  </a:cubicBezTo>
                  <a:cubicBezTo>
                    <a:pt x="2454" y="308868"/>
                    <a:pt x="0" y="302944"/>
                    <a:pt x="0" y="296767"/>
                  </a:cubicBezTo>
                  <a:lnTo>
                    <a:pt x="0" y="23290"/>
                  </a:lnTo>
                  <a:cubicBezTo>
                    <a:pt x="0" y="17113"/>
                    <a:pt x="2454" y="11189"/>
                    <a:pt x="6822" y="6822"/>
                  </a:cubicBezTo>
                  <a:cubicBezTo>
                    <a:pt x="11189" y="2454"/>
                    <a:pt x="17113" y="0"/>
                    <a:pt x="2329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4" name="Google Shape;594;p56"/>
            <p:cNvSpPr txBox="1"/>
            <p:nvPr/>
          </p:nvSpPr>
          <p:spPr>
            <a:xfrm>
              <a:off x="0" y="-33338"/>
              <a:ext cx="21888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CREATING AN APP IN FIREBASE</a:t>
              </a:r>
              <a:endParaRPr sz="700"/>
            </a:p>
          </p:txBody>
        </p:sp>
      </p:grpSp>
      <p:sp>
        <p:nvSpPr>
          <p:cNvPr id="595" name="Google Shape;595;p56"/>
          <p:cNvSpPr/>
          <p:nvPr/>
        </p:nvSpPr>
        <p:spPr>
          <a:xfrm>
            <a:off x="482851" y="1604917"/>
            <a:ext cx="8178297" cy="3338160"/>
          </a:xfrm>
          <a:custGeom>
            <a:avLst/>
            <a:gdLst/>
            <a:ahLst/>
            <a:cxnLst/>
            <a:rect l="l" t="t" r="r" b="b"/>
            <a:pathLst>
              <a:path w="16356594" h="6676320" extrusionOk="0">
                <a:moveTo>
                  <a:pt x="0" y="0"/>
                </a:moveTo>
                <a:lnTo>
                  <a:pt x="16356594" y="0"/>
                </a:lnTo>
                <a:lnTo>
                  <a:pt x="16356594" y="6676321"/>
                </a:lnTo>
                <a:lnTo>
                  <a:pt x="0" y="6676321"/>
                </a:lnTo>
                <a:lnTo>
                  <a:pt x="0" y="0"/>
                </a:lnTo>
                <a:close/>
              </a:path>
            </a:pathLst>
          </a:custGeom>
          <a:blipFill rotWithShape="1">
            <a:blip r:embed="rId3">
              <a:alphaModFix/>
            </a:blip>
            <a:stretch>
              <a:fillRect t="-21763" r="-1075" b="-17525"/>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596" name="Google Shape;596;p56"/>
          <p:cNvPicPr preferRelativeResize="0"/>
          <p:nvPr/>
        </p:nvPicPr>
        <p:blipFill rotWithShape="1">
          <a:blip r:embed="rId4">
            <a:alphaModFix/>
          </a:blip>
          <a:srcRect/>
          <a:stretch/>
        </p:blipFill>
        <p:spPr>
          <a:xfrm>
            <a:off x="6038553" y="3408204"/>
            <a:ext cx="935269" cy="1113416"/>
          </a:xfrm>
          <a:prstGeom prst="rect">
            <a:avLst/>
          </a:prstGeom>
          <a:noFill/>
          <a:ln>
            <a:noFill/>
          </a:ln>
        </p:spPr>
      </p:pic>
      <p:sp>
        <p:nvSpPr>
          <p:cNvPr id="597" name="Google Shape;597;p56"/>
          <p:cNvSpPr txBox="1"/>
          <p:nvPr/>
        </p:nvSpPr>
        <p:spPr>
          <a:xfrm>
            <a:off x="482851" y="1116359"/>
            <a:ext cx="7423955" cy="33147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1900">
                <a:solidFill>
                  <a:srgbClr val="000000"/>
                </a:solidFill>
                <a:latin typeface="Arial"/>
                <a:ea typeface="Arial"/>
                <a:cs typeface="Arial"/>
                <a:sym typeface="Arial"/>
              </a:rPr>
              <a:t>Go to project overview &gt; Your Apps &gt; choose “&lt;/&gt;”</a:t>
            </a:r>
            <a:endParaRPr sz="70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6D5E4"/>
        </a:solidFill>
        <a:effectLst/>
      </p:bgPr>
    </p:bg>
    <p:spTree>
      <p:nvGrpSpPr>
        <p:cNvPr id="1" name="Shape 601"/>
        <p:cNvGrpSpPr/>
        <p:nvPr/>
      </p:nvGrpSpPr>
      <p:grpSpPr>
        <a:xfrm>
          <a:off x="0" y="0"/>
          <a:ext cx="0" cy="0"/>
          <a:chOff x="0" y="0"/>
          <a:chExt cx="0" cy="0"/>
        </a:xfrm>
      </p:grpSpPr>
      <p:grpSp>
        <p:nvGrpSpPr>
          <p:cNvPr id="602" name="Google Shape;602;p57"/>
          <p:cNvGrpSpPr/>
          <p:nvPr/>
        </p:nvGrpSpPr>
        <p:grpSpPr>
          <a:xfrm>
            <a:off x="2494439" y="147256"/>
            <a:ext cx="4155300" cy="734127"/>
            <a:chOff x="0" y="-33338"/>
            <a:chExt cx="2188800" cy="386700"/>
          </a:xfrm>
        </p:grpSpPr>
        <p:sp>
          <p:nvSpPr>
            <p:cNvPr id="603" name="Google Shape;603;p57"/>
            <p:cNvSpPr/>
            <p:nvPr/>
          </p:nvSpPr>
          <p:spPr>
            <a:xfrm>
              <a:off x="0" y="0"/>
              <a:ext cx="2188706" cy="320057"/>
            </a:xfrm>
            <a:custGeom>
              <a:avLst/>
              <a:gdLst/>
              <a:ahLst/>
              <a:cxnLst/>
              <a:rect l="l" t="t" r="r" b="b"/>
              <a:pathLst>
                <a:path w="2188706" h="320057" extrusionOk="0">
                  <a:moveTo>
                    <a:pt x="23290" y="0"/>
                  </a:moveTo>
                  <a:lnTo>
                    <a:pt x="2165416" y="0"/>
                  </a:lnTo>
                  <a:cubicBezTo>
                    <a:pt x="2178279" y="0"/>
                    <a:pt x="2188706" y="10427"/>
                    <a:pt x="2188706" y="23290"/>
                  </a:cubicBezTo>
                  <a:lnTo>
                    <a:pt x="2188706" y="296767"/>
                  </a:lnTo>
                  <a:cubicBezTo>
                    <a:pt x="2188706" y="302944"/>
                    <a:pt x="2186252" y="308868"/>
                    <a:pt x="2181885" y="313236"/>
                  </a:cubicBezTo>
                  <a:cubicBezTo>
                    <a:pt x="2177517" y="317604"/>
                    <a:pt x="2171593" y="320057"/>
                    <a:pt x="2165416" y="320057"/>
                  </a:cubicBezTo>
                  <a:lnTo>
                    <a:pt x="23290" y="320057"/>
                  </a:lnTo>
                  <a:cubicBezTo>
                    <a:pt x="17113" y="320057"/>
                    <a:pt x="11189" y="317604"/>
                    <a:pt x="6822" y="313236"/>
                  </a:cubicBezTo>
                  <a:cubicBezTo>
                    <a:pt x="2454" y="308868"/>
                    <a:pt x="0" y="302944"/>
                    <a:pt x="0" y="296767"/>
                  </a:cubicBezTo>
                  <a:lnTo>
                    <a:pt x="0" y="23290"/>
                  </a:lnTo>
                  <a:cubicBezTo>
                    <a:pt x="0" y="17113"/>
                    <a:pt x="2454" y="11189"/>
                    <a:pt x="6822" y="6822"/>
                  </a:cubicBezTo>
                  <a:cubicBezTo>
                    <a:pt x="11189" y="2454"/>
                    <a:pt x="17113" y="0"/>
                    <a:pt x="2329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4" name="Google Shape;604;p57"/>
            <p:cNvSpPr txBox="1"/>
            <p:nvPr/>
          </p:nvSpPr>
          <p:spPr>
            <a:xfrm>
              <a:off x="0" y="-33338"/>
              <a:ext cx="21888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CREATING AN APP IN FIREBASE</a:t>
              </a:r>
              <a:endParaRPr sz="700"/>
            </a:p>
          </p:txBody>
        </p:sp>
      </p:grpSp>
      <p:sp>
        <p:nvSpPr>
          <p:cNvPr id="605" name="Google Shape;605;p57"/>
          <p:cNvSpPr/>
          <p:nvPr/>
        </p:nvSpPr>
        <p:spPr>
          <a:xfrm>
            <a:off x="533914" y="1012254"/>
            <a:ext cx="6115647" cy="3985689"/>
          </a:xfrm>
          <a:custGeom>
            <a:avLst/>
            <a:gdLst/>
            <a:ahLst/>
            <a:cxnLst/>
            <a:rect l="l" t="t" r="r" b="b"/>
            <a:pathLst>
              <a:path w="12231294" h="7971379" extrusionOk="0">
                <a:moveTo>
                  <a:pt x="0" y="0"/>
                </a:moveTo>
                <a:lnTo>
                  <a:pt x="12231294" y="0"/>
                </a:lnTo>
                <a:lnTo>
                  <a:pt x="12231294" y="7971379"/>
                </a:lnTo>
                <a:lnTo>
                  <a:pt x="0" y="7971379"/>
                </a:lnTo>
                <a:lnTo>
                  <a:pt x="0" y="0"/>
                </a:lnTo>
                <a:close/>
              </a:path>
            </a:pathLst>
          </a:custGeom>
          <a:blipFill rotWithShape="1">
            <a:blip r:embed="rId3">
              <a:alphaModFix/>
            </a:blip>
            <a:stretch>
              <a:fillRect l="-11368" t="-18850" r="-26332"/>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6" name="Google Shape;606;p57"/>
          <p:cNvSpPr txBox="1"/>
          <p:nvPr/>
        </p:nvSpPr>
        <p:spPr>
          <a:xfrm>
            <a:off x="6649661" y="1407297"/>
            <a:ext cx="2322600" cy="3195600"/>
          </a:xfrm>
          <a:prstGeom prst="rect">
            <a:avLst/>
          </a:prstGeom>
          <a:noFill/>
          <a:ln>
            <a:noFill/>
          </a:ln>
        </p:spPr>
        <p:txBody>
          <a:bodyPr spcFirstLastPara="1" wrap="square" lIns="0" tIns="0" rIns="0" bIns="0" anchor="t" anchorCtr="0">
            <a:spAutoFit/>
          </a:bodyPr>
          <a:lstStyle/>
          <a:p>
            <a:pPr marL="431800" marR="0" lvl="1" indent="-209550" algn="l" rtl="0">
              <a:lnSpc>
                <a:spcPct val="140005"/>
              </a:lnSpc>
              <a:spcBef>
                <a:spcPts val="0"/>
              </a:spcBef>
              <a:spcAft>
                <a:spcPts val="0"/>
              </a:spcAft>
              <a:buClr>
                <a:srgbClr val="000000"/>
              </a:buClr>
              <a:buSzPts val="1900"/>
              <a:buFont typeface="Arial"/>
              <a:buChar char="•"/>
            </a:pPr>
            <a:r>
              <a:rPr lang="en" sz="1900" b="0" i="0" u="none" strike="noStrike" cap="none">
                <a:solidFill>
                  <a:srgbClr val="000000"/>
                </a:solidFill>
                <a:latin typeface="Arial"/>
                <a:ea typeface="Arial"/>
                <a:cs typeface="Arial"/>
                <a:sym typeface="Arial"/>
              </a:rPr>
              <a:t>In step 2: Choose the “Use &lt;script&gt; tag. </a:t>
            </a:r>
            <a:endParaRPr sz="600"/>
          </a:p>
          <a:p>
            <a:pPr marL="431800" marR="0" lvl="1" indent="-215900" algn="l" rtl="0">
              <a:lnSpc>
                <a:spcPct val="140005"/>
              </a:lnSpc>
              <a:spcBef>
                <a:spcPts val="0"/>
              </a:spcBef>
              <a:spcAft>
                <a:spcPts val="0"/>
              </a:spcAft>
              <a:buClr>
                <a:srgbClr val="000000"/>
              </a:buClr>
              <a:buSzPts val="2000"/>
              <a:buFont typeface="Arial"/>
              <a:buChar char="•"/>
            </a:pPr>
            <a:r>
              <a:rPr lang="en" sz="1900" b="0" i="0" u="none" strike="noStrike" cap="none">
                <a:solidFill>
                  <a:srgbClr val="000000"/>
                </a:solidFill>
                <a:latin typeface="Arial"/>
                <a:ea typeface="Arial"/>
                <a:cs typeface="Arial"/>
                <a:sym typeface="Arial"/>
              </a:rPr>
              <a:t>Copy the firebase configuration and paste it inside your html &lt;script&gt; tag</a:t>
            </a:r>
            <a:r>
              <a:rPr lang="en" sz="2000" b="0" i="0" u="none" strike="noStrike" cap="none">
                <a:solidFill>
                  <a:srgbClr val="000000"/>
                </a:solidFill>
                <a:latin typeface="Arial"/>
                <a:ea typeface="Arial"/>
                <a:cs typeface="Arial"/>
                <a:sym typeface="Arial"/>
              </a:rPr>
              <a:t>.</a:t>
            </a:r>
            <a:endParaRPr sz="700"/>
          </a:p>
        </p:txBody>
      </p:sp>
      <p:grpSp>
        <p:nvGrpSpPr>
          <p:cNvPr id="607" name="Google Shape;607;p57"/>
          <p:cNvGrpSpPr/>
          <p:nvPr/>
        </p:nvGrpSpPr>
        <p:grpSpPr>
          <a:xfrm>
            <a:off x="2032613" y="3837137"/>
            <a:ext cx="3261788" cy="920600"/>
            <a:chOff x="4065225" y="7674274"/>
            <a:chExt cx="6523577" cy="1841201"/>
          </a:xfrm>
        </p:grpSpPr>
        <p:cxnSp>
          <p:nvCxnSpPr>
            <p:cNvPr id="608" name="Google Shape;608;p57"/>
            <p:cNvCxnSpPr/>
            <p:nvPr/>
          </p:nvCxnSpPr>
          <p:spPr>
            <a:xfrm>
              <a:off x="4704313" y="8195651"/>
              <a:ext cx="5884489" cy="0"/>
            </a:xfrm>
            <a:prstGeom prst="straightConnector1">
              <a:avLst/>
            </a:prstGeom>
            <a:noFill/>
            <a:ln w="161925" cap="flat" cmpd="sng">
              <a:solidFill>
                <a:srgbClr val="000001"/>
              </a:solidFill>
              <a:prstDash val="solid"/>
              <a:round/>
              <a:headEnd type="none" w="sm" len="sm"/>
              <a:tailEnd type="none" w="sm" len="sm"/>
            </a:ln>
          </p:spPr>
        </p:cxnSp>
        <p:grpSp>
          <p:nvGrpSpPr>
            <p:cNvPr id="609" name="Google Shape;609;p57"/>
            <p:cNvGrpSpPr/>
            <p:nvPr/>
          </p:nvGrpSpPr>
          <p:grpSpPr>
            <a:xfrm>
              <a:off x="4065225" y="7674274"/>
              <a:ext cx="4637115" cy="1841201"/>
              <a:chOff x="4065225" y="7674274"/>
              <a:chExt cx="4637115" cy="1841201"/>
            </a:xfrm>
          </p:grpSpPr>
          <p:cxnSp>
            <p:nvCxnSpPr>
              <p:cNvPr id="610" name="Google Shape;610;p57"/>
              <p:cNvCxnSpPr/>
              <p:nvPr/>
            </p:nvCxnSpPr>
            <p:spPr>
              <a:xfrm>
                <a:off x="4131900" y="7674274"/>
                <a:ext cx="4239778" cy="0"/>
              </a:xfrm>
              <a:prstGeom prst="straightConnector1">
                <a:avLst/>
              </a:prstGeom>
              <a:noFill/>
              <a:ln w="161925" cap="flat" cmpd="sng">
                <a:solidFill>
                  <a:srgbClr val="000001"/>
                </a:solidFill>
                <a:prstDash val="solid"/>
                <a:round/>
                <a:headEnd type="none" w="sm" len="sm"/>
                <a:tailEnd type="none" w="sm" len="sm"/>
              </a:ln>
            </p:spPr>
          </p:cxnSp>
          <p:cxnSp>
            <p:nvCxnSpPr>
              <p:cNvPr id="611" name="Google Shape;611;p57"/>
              <p:cNvCxnSpPr/>
              <p:nvPr/>
            </p:nvCxnSpPr>
            <p:spPr>
              <a:xfrm>
                <a:off x="4562966" y="7937152"/>
                <a:ext cx="3770612" cy="0"/>
              </a:xfrm>
              <a:prstGeom prst="straightConnector1">
                <a:avLst/>
              </a:prstGeom>
              <a:noFill/>
              <a:ln w="161925" cap="flat" cmpd="sng">
                <a:solidFill>
                  <a:srgbClr val="000001"/>
                </a:solidFill>
                <a:prstDash val="solid"/>
                <a:round/>
                <a:headEnd type="none" w="sm" len="sm"/>
                <a:tailEnd type="none" w="sm" len="sm"/>
              </a:ln>
            </p:spPr>
          </p:cxnSp>
          <p:cxnSp>
            <p:nvCxnSpPr>
              <p:cNvPr id="612" name="Google Shape;612;p57"/>
              <p:cNvCxnSpPr/>
              <p:nvPr/>
            </p:nvCxnSpPr>
            <p:spPr>
              <a:xfrm>
                <a:off x="4481268" y="8462963"/>
                <a:ext cx="3770612" cy="0"/>
              </a:xfrm>
              <a:prstGeom prst="straightConnector1">
                <a:avLst/>
              </a:prstGeom>
              <a:noFill/>
              <a:ln w="161925" cap="flat" cmpd="sng">
                <a:solidFill>
                  <a:srgbClr val="000001"/>
                </a:solidFill>
                <a:prstDash val="solid"/>
                <a:round/>
                <a:headEnd type="none" w="sm" len="sm"/>
                <a:tailEnd type="none" w="sm" len="sm"/>
              </a:ln>
            </p:spPr>
          </p:cxnSp>
          <p:cxnSp>
            <p:nvCxnSpPr>
              <p:cNvPr id="613" name="Google Shape;613;p57"/>
              <p:cNvCxnSpPr/>
              <p:nvPr/>
            </p:nvCxnSpPr>
            <p:spPr>
              <a:xfrm>
                <a:off x="4931728" y="8729663"/>
                <a:ext cx="3770612" cy="0"/>
              </a:xfrm>
              <a:prstGeom prst="straightConnector1">
                <a:avLst/>
              </a:prstGeom>
              <a:noFill/>
              <a:ln w="161925" cap="flat" cmpd="sng">
                <a:solidFill>
                  <a:srgbClr val="000001"/>
                </a:solidFill>
                <a:prstDash val="solid"/>
                <a:round/>
                <a:headEnd type="none" w="sm" len="sm"/>
                <a:tailEnd type="none" w="sm" len="sm"/>
              </a:ln>
            </p:spPr>
          </p:cxnSp>
          <p:cxnSp>
            <p:nvCxnSpPr>
              <p:cNvPr id="614" name="Google Shape;614;p57"/>
              <p:cNvCxnSpPr/>
              <p:nvPr/>
            </p:nvCxnSpPr>
            <p:spPr>
              <a:xfrm>
                <a:off x="5373388" y="8993400"/>
                <a:ext cx="1770960" cy="0"/>
              </a:xfrm>
              <a:prstGeom prst="straightConnector1">
                <a:avLst/>
              </a:prstGeom>
              <a:noFill/>
              <a:ln w="161925" cap="flat" cmpd="sng">
                <a:solidFill>
                  <a:srgbClr val="000001"/>
                </a:solidFill>
                <a:prstDash val="solid"/>
                <a:round/>
                <a:headEnd type="none" w="sm" len="sm"/>
                <a:tailEnd type="none" w="sm" len="sm"/>
              </a:ln>
            </p:spPr>
          </p:cxnSp>
          <p:cxnSp>
            <p:nvCxnSpPr>
              <p:cNvPr id="615" name="Google Shape;615;p57"/>
              <p:cNvCxnSpPr/>
              <p:nvPr/>
            </p:nvCxnSpPr>
            <p:spPr>
              <a:xfrm>
                <a:off x="4065225" y="9258300"/>
                <a:ext cx="4637115" cy="0"/>
              </a:xfrm>
              <a:prstGeom prst="straightConnector1">
                <a:avLst/>
              </a:prstGeom>
              <a:noFill/>
              <a:ln w="161925" cap="flat" cmpd="sng">
                <a:solidFill>
                  <a:srgbClr val="000001"/>
                </a:solidFill>
                <a:prstDash val="solid"/>
                <a:round/>
                <a:headEnd type="none" w="sm" len="sm"/>
                <a:tailEnd type="none" w="sm" len="sm"/>
              </a:ln>
            </p:spPr>
          </p:cxnSp>
          <p:cxnSp>
            <p:nvCxnSpPr>
              <p:cNvPr id="616" name="Google Shape;616;p57"/>
              <p:cNvCxnSpPr/>
              <p:nvPr/>
            </p:nvCxnSpPr>
            <p:spPr>
              <a:xfrm>
                <a:off x="4893628" y="9515475"/>
                <a:ext cx="1770960" cy="0"/>
              </a:xfrm>
              <a:prstGeom prst="straightConnector1">
                <a:avLst/>
              </a:prstGeom>
              <a:noFill/>
              <a:ln w="161925" cap="flat" cmpd="sng">
                <a:solidFill>
                  <a:srgbClr val="000001"/>
                </a:solidFill>
                <a:prstDash val="solid"/>
                <a:round/>
                <a:headEnd type="none" w="sm" len="sm"/>
                <a:tailEnd type="none" w="sm" len="sm"/>
              </a:ln>
            </p:spPr>
          </p:cxnSp>
        </p:grpSp>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6D5E4"/>
        </a:solidFill>
        <a:effectLst/>
      </p:bgPr>
    </p:bg>
    <p:spTree>
      <p:nvGrpSpPr>
        <p:cNvPr id="1" name="Shape 620"/>
        <p:cNvGrpSpPr/>
        <p:nvPr/>
      </p:nvGrpSpPr>
      <p:grpSpPr>
        <a:xfrm>
          <a:off x="0" y="0"/>
          <a:ext cx="0" cy="0"/>
          <a:chOff x="0" y="0"/>
          <a:chExt cx="0" cy="0"/>
        </a:xfrm>
      </p:grpSpPr>
      <p:grpSp>
        <p:nvGrpSpPr>
          <p:cNvPr id="621" name="Google Shape;621;p58"/>
          <p:cNvGrpSpPr/>
          <p:nvPr/>
        </p:nvGrpSpPr>
        <p:grpSpPr>
          <a:xfrm>
            <a:off x="2494439" y="147256"/>
            <a:ext cx="4155300" cy="734127"/>
            <a:chOff x="0" y="-33338"/>
            <a:chExt cx="2188800" cy="386700"/>
          </a:xfrm>
        </p:grpSpPr>
        <p:sp>
          <p:nvSpPr>
            <p:cNvPr id="622" name="Google Shape;622;p58"/>
            <p:cNvSpPr/>
            <p:nvPr/>
          </p:nvSpPr>
          <p:spPr>
            <a:xfrm>
              <a:off x="0" y="0"/>
              <a:ext cx="2188706" cy="320057"/>
            </a:xfrm>
            <a:custGeom>
              <a:avLst/>
              <a:gdLst/>
              <a:ahLst/>
              <a:cxnLst/>
              <a:rect l="l" t="t" r="r" b="b"/>
              <a:pathLst>
                <a:path w="2188706" h="320057" extrusionOk="0">
                  <a:moveTo>
                    <a:pt x="23290" y="0"/>
                  </a:moveTo>
                  <a:lnTo>
                    <a:pt x="2165416" y="0"/>
                  </a:lnTo>
                  <a:cubicBezTo>
                    <a:pt x="2178279" y="0"/>
                    <a:pt x="2188706" y="10427"/>
                    <a:pt x="2188706" y="23290"/>
                  </a:cubicBezTo>
                  <a:lnTo>
                    <a:pt x="2188706" y="296767"/>
                  </a:lnTo>
                  <a:cubicBezTo>
                    <a:pt x="2188706" y="302944"/>
                    <a:pt x="2186252" y="308868"/>
                    <a:pt x="2181885" y="313236"/>
                  </a:cubicBezTo>
                  <a:cubicBezTo>
                    <a:pt x="2177517" y="317604"/>
                    <a:pt x="2171593" y="320057"/>
                    <a:pt x="2165416" y="320057"/>
                  </a:cubicBezTo>
                  <a:lnTo>
                    <a:pt x="23290" y="320057"/>
                  </a:lnTo>
                  <a:cubicBezTo>
                    <a:pt x="17113" y="320057"/>
                    <a:pt x="11189" y="317604"/>
                    <a:pt x="6822" y="313236"/>
                  </a:cubicBezTo>
                  <a:cubicBezTo>
                    <a:pt x="2454" y="308868"/>
                    <a:pt x="0" y="302944"/>
                    <a:pt x="0" y="296767"/>
                  </a:cubicBezTo>
                  <a:lnTo>
                    <a:pt x="0" y="23290"/>
                  </a:lnTo>
                  <a:cubicBezTo>
                    <a:pt x="0" y="17113"/>
                    <a:pt x="2454" y="11189"/>
                    <a:pt x="6822" y="6822"/>
                  </a:cubicBezTo>
                  <a:cubicBezTo>
                    <a:pt x="11189" y="2454"/>
                    <a:pt x="17113" y="0"/>
                    <a:pt x="2329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3" name="Google Shape;623;p58"/>
            <p:cNvSpPr txBox="1"/>
            <p:nvPr/>
          </p:nvSpPr>
          <p:spPr>
            <a:xfrm>
              <a:off x="0" y="-33338"/>
              <a:ext cx="21888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CREATING A WEB PAGE FOR UI</a:t>
              </a:r>
              <a:endParaRPr sz="700"/>
            </a:p>
          </p:txBody>
        </p:sp>
      </p:grpSp>
      <p:sp>
        <p:nvSpPr>
          <p:cNvPr id="624" name="Google Shape;624;p58"/>
          <p:cNvSpPr/>
          <p:nvPr/>
        </p:nvSpPr>
        <p:spPr>
          <a:xfrm>
            <a:off x="571500" y="1004773"/>
            <a:ext cx="8058150" cy="3942979"/>
          </a:xfrm>
          <a:custGeom>
            <a:avLst/>
            <a:gdLst/>
            <a:ahLst/>
            <a:cxnLst/>
            <a:rect l="l" t="t" r="r" b="b"/>
            <a:pathLst>
              <a:path w="16116300" h="7885958" extrusionOk="0">
                <a:moveTo>
                  <a:pt x="0" y="0"/>
                </a:moveTo>
                <a:lnTo>
                  <a:pt x="16116300" y="0"/>
                </a:lnTo>
                <a:lnTo>
                  <a:pt x="16116300" y="7885958"/>
                </a:lnTo>
                <a:lnTo>
                  <a:pt x="0" y="7885958"/>
                </a:lnTo>
                <a:lnTo>
                  <a:pt x="0" y="0"/>
                </a:lnTo>
                <a:close/>
              </a:path>
            </a:pathLst>
          </a:custGeom>
          <a:blipFill rotWithShape="1">
            <a:blip r:embed="rId3">
              <a:alphaModFix/>
            </a:blip>
            <a:stretch>
              <a:fillRect l="-4648" t="-12957" r="-16907" b="-26780"/>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625" name="Google Shape;625;p58"/>
          <p:cNvGrpSpPr/>
          <p:nvPr/>
        </p:nvGrpSpPr>
        <p:grpSpPr>
          <a:xfrm>
            <a:off x="4762500" y="3530356"/>
            <a:ext cx="2491429" cy="1021771"/>
            <a:chOff x="0" y="-38100"/>
            <a:chExt cx="1312358" cy="538217"/>
          </a:xfrm>
        </p:grpSpPr>
        <p:sp>
          <p:nvSpPr>
            <p:cNvPr id="626" name="Google Shape;626;p58"/>
            <p:cNvSpPr/>
            <p:nvPr/>
          </p:nvSpPr>
          <p:spPr>
            <a:xfrm>
              <a:off x="0" y="0"/>
              <a:ext cx="1312358" cy="500117"/>
            </a:xfrm>
            <a:custGeom>
              <a:avLst/>
              <a:gdLst/>
              <a:ahLst/>
              <a:cxnLst/>
              <a:rect l="l" t="t" r="r" b="b"/>
              <a:pathLst>
                <a:path w="1312358" h="500117" extrusionOk="0">
                  <a:moveTo>
                    <a:pt x="38843" y="0"/>
                  </a:moveTo>
                  <a:lnTo>
                    <a:pt x="1273515" y="0"/>
                  </a:lnTo>
                  <a:cubicBezTo>
                    <a:pt x="1283817" y="0"/>
                    <a:pt x="1293696" y="4092"/>
                    <a:pt x="1300981" y="11377"/>
                  </a:cubicBezTo>
                  <a:cubicBezTo>
                    <a:pt x="1308265" y="18661"/>
                    <a:pt x="1312358" y="28541"/>
                    <a:pt x="1312358" y="38843"/>
                  </a:cubicBezTo>
                  <a:lnTo>
                    <a:pt x="1312358" y="461274"/>
                  </a:lnTo>
                  <a:cubicBezTo>
                    <a:pt x="1312358" y="482727"/>
                    <a:pt x="1294967" y="500117"/>
                    <a:pt x="1273515" y="500117"/>
                  </a:cubicBezTo>
                  <a:lnTo>
                    <a:pt x="38843" y="500117"/>
                  </a:lnTo>
                  <a:cubicBezTo>
                    <a:pt x="17391" y="500117"/>
                    <a:pt x="0" y="482727"/>
                    <a:pt x="0" y="461274"/>
                  </a:cubicBezTo>
                  <a:lnTo>
                    <a:pt x="0" y="38843"/>
                  </a:lnTo>
                  <a:cubicBezTo>
                    <a:pt x="0" y="28541"/>
                    <a:pt x="4092" y="18661"/>
                    <a:pt x="11377" y="11377"/>
                  </a:cubicBezTo>
                  <a:cubicBezTo>
                    <a:pt x="18661" y="4092"/>
                    <a:pt x="28541" y="0"/>
                    <a:pt x="38843"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7" name="Google Shape;627;p58"/>
            <p:cNvSpPr txBox="1"/>
            <p:nvPr/>
          </p:nvSpPr>
          <p:spPr>
            <a:xfrm>
              <a:off x="0" y="-38100"/>
              <a:ext cx="1312358" cy="538217"/>
            </a:xfrm>
            <a:prstGeom prst="rect">
              <a:avLst/>
            </a:prstGeom>
            <a:noFill/>
            <a:ln>
              <a:noFill/>
            </a:ln>
          </p:spPr>
          <p:txBody>
            <a:bodyPr spcFirstLastPara="1" wrap="square" lIns="127000" tIns="127000" rIns="127000" bIns="127000" anchor="ctr" anchorCtr="0">
              <a:noAutofit/>
            </a:bodyPr>
            <a:lstStyle/>
            <a:p>
              <a:pPr marL="0" marR="0" lvl="0" indent="0" algn="ctr" rtl="0">
                <a:lnSpc>
                  <a:spcPct val="130000"/>
                </a:lnSpc>
                <a:spcBef>
                  <a:spcPts val="0"/>
                </a:spcBef>
                <a:spcAft>
                  <a:spcPts val="0"/>
                </a:spcAft>
                <a:buNone/>
              </a:pPr>
              <a:r>
                <a:rPr lang="en" sz="1400">
                  <a:solidFill>
                    <a:srgbClr val="000001"/>
                  </a:solidFill>
                  <a:latin typeface="Inter Medium"/>
                  <a:ea typeface="Inter Medium"/>
                  <a:cs typeface="Inter Medium"/>
                  <a:sym typeface="Inter Medium"/>
                </a:rPr>
                <a:t>remember your &lt;script&gt; tag? copy and paste it here!</a:t>
              </a:r>
              <a:endParaRPr sz="700"/>
            </a:p>
          </p:txBody>
        </p:sp>
      </p:grpSp>
      <p:sp>
        <p:nvSpPr>
          <p:cNvPr id="628" name="Google Shape;628;p58"/>
          <p:cNvSpPr/>
          <p:nvPr/>
        </p:nvSpPr>
        <p:spPr>
          <a:xfrm rot="10800000">
            <a:off x="4129884" y="3392315"/>
            <a:ext cx="503232" cy="1370185"/>
          </a:xfrm>
          <a:custGeom>
            <a:avLst/>
            <a:gdLst/>
            <a:ahLst/>
            <a:cxnLst/>
            <a:rect l="l" t="t" r="r" b="b"/>
            <a:pathLst>
              <a:path w="1006463" h="2740371" extrusionOk="0">
                <a:moveTo>
                  <a:pt x="0" y="0"/>
                </a:moveTo>
                <a:lnTo>
                  <a:pt x="1006464" y="0"/>
                </a:lnTo>
                <a:lnTo>
                  <a:pt x="1006464" y="2740371"/>
                </a:lnTo>
                <a:lnTo>
                  <a:pt x="0" y="2740371"/>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6D5E4"/>
        </a:solidFill>
        <a:effectLst/>
      </p:bgPr>
    </p:bg>
    <p:spTree>
      <p:nvGrpSpPr>
        <p:cNvPr id="1" name="Shape 632"/>
        <p:cNvGrpSpPr/>
        <p:nvPr/>
      </p:nvGrpSpPr>
      <p:grpSpPr>
        <a:xfrm>
          <a:off x="0" y="0"/>
          <a:ext cx="0" cy="0"/>
          <a:chOff x="0" y="0"/>
          <a:chExt cx="0" cy="0"/>
        </a:xfrm>
      </p:grpSpPr>
      <p:grpSp>
        <p:nvGrpSpPr>
          <p:cNvPr id="633" name="Google Shape;633;p59"/>
          <p:cNvGrpSpPr/>
          <p:nvPr/>
        </p:nvGrpSpPr>
        <p:grpSpPr>
          <a:xfrm>
            <a:off x="2494439" y="156369"/>
            <a:ext cx="4155300" cy="734127"/>
            <a:chOff x="0" y="-28538"/>
            <a:chExt cx="2188800" cy="386700"/>
          </a:xfrm>
        </p:grpSpPr>
        <p:sp>
          <p:nvSpPr>
            <p:cNvPr id="634" name="Google Shape;634;p59"/>
            <p:cNvSpPr/>
            <p:nvPr/>
          </p:nvSpPr>
          <p:spPr>
            <a:xfrm>
              <a:off x="0" y="0"/>
              <a:ext cx="2188706" cy="320057"/>
            </a:xfrm>
            <a:custGeom>
              <a:avLst/>
              <a:gdLst/>
              <a:ahLst/>
              <a:cxnLst/>
              <a:rect l="l" t="t" r="r" b="b"/>
              <a:pathLst>
                <a:path w="2188706" h="320057" extrusionOk="0">
                  <a:moveTo>
                    <a:pt x="23290" y="0"/>
                  </a:moveTo>
                  <a:lnTo>
                    <a:pt x="2165416" y="0"/>
                  </a:lnTo>
                  <a:cubicBezTo>
                    <a:pt x="2178279" y="0"/>
                    <a:pt x="2188706" y="10427"/>
                    <a:pt x="2188706" y="23290"/>
                  </a:cubicBezTo>
                  <a:lnTo>
                    <a:pt x="2188706" y="296767"/>
                  </a:lnTo>
                  <a:cubicBezTo>
                    <a:pt x="2188706" y="302944"/>
                    <a:pt x="2186252" y="308868"/>
                    <a:pt x="2181885" y="313236"/>
                  </a:cubicBezTo>
                  <a:cubicBezTo>
                    <a:pt x="2177517" y="317604"/>
                    <a:pt x="2171593" y="320057"/>
                    <a:pt x="2165416" y="320057"/>
                  </a:cubicBezTo>
                  <a:lnTo>
                    <a:pt x="23290" y="320057"/>
                  </a:lnTo>
                  <a:cubicBezTo>
                    <a:pt x="17113" y="320057"/>
                    <a:pt x="11189" y="317604"/>
                    <a:pt x="6822" y="313236"/>
                  </a:cubicBezTo>
                  <a:cubicBezTo>
                    <a:pt x="2454" y="308868"/>
                    <a:pt x="0" y="302944"/>
                    <a:pt x="0" y="296767"/>
                  </a:cubicBezTo>
                  <a:lnTo>
                    <a:pt x="0" y="23290"/>
                  </a:lnTo>
                  <a:cubicBezTo>
                    <a:pt x="0" y="17113"/>
                    <a:pt x="2454" y="11189"/>
                    <a:pt x="6822" y="6822"/>
                  </a:cubicBezTo>
                  <a:cubicBezTo>
                    <a:pt x="11189" y="2454"/>
                    <a:pt x="17113" y="0"/>
                    <a:pt x="2329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5" name="Google Shape;635;p59"/>
            <p:cNvSpPr txBox="1"/>
            <p:nvPr/>
          </p:nvSpPr>
          <p:spPr>
            <a:xfrm>
              <a:off x="0" y="-28538"/>
              <a:ext cx="2188800" cy="3867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CREATING A WEB PAGE FOR UI</a:t>
              </a:r>
              <a:endParaRPr sz="1800"/>
            </a:p>
          </p:txBody>
        </p:sp>
      </p:grpSp>
      <p:sp>
        <p:nvSpPr>
          <p:cNvPr id="636" name="Google Shape;636;p59"/>
          <p:cNvSpPr/>
          <p:nvPr/>
        </p:nvSpPr>
        <p:spPr>
          <a:xfrm>
            <a:off x="144879" y="1825878"/>
            <a:ext cx="4236621" cy="1936325"/>
          </a:xfrm>
          <a:custGeom>
            <a:avLst/>
            <a:gdLst/>
            <a:ahLst/>
            <a:cxnLst/>
            <a:rect l="l" t="t" r="r" b="b"/>
            <a:pathLst>
              <a:path w="8473242" h="3872650" extrusionOk="0">
                <a:moveTo>
                  <a:pt x="0" y="0"/>
                </a:moveTo>
                <a:lnTo>
                  <a:pt x="8473242" y="0"/>
                </a:lnTo>
                <a:lnTo>
                  <a:pt x="8473242" y="3872651"/>
                </a:lnTo>
                <a:lnTo>
                  <a:pt x="0" y="3872651"/>
                </a:lnTo>
                <a:lnTo>
                  <a:pt x="0" y="0"/>
                </a:lnTo>
                <a:close/>
              </a:path>
            </a:pathLst>
          </a:custGeom>
          <a:blipFill rotWithShape="1">
            <a:blip r:embed="rId3">
              <a:alphaModFix/>
            </a:blip>
            <a:stretch>
              <a:fillRect l="-5798" t="-47124" r="-53019" b="-48332"/>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7" name="Google Shape;637;p59"/>
          <p:cNvSpPr/>
          <p:nvPr/>
        </p:nvSpPr>
        <p:spPr>
          <a:xfrm>
            <a:off x="4572000" y="1825878"/>
            <a:ext cx="4458911" cy="2544699"/>
          </a:xfrm>
          <a:custGeom>
            <a:avLst/>
            <a:gdLst/>
            <a:ahLst/>
            <a:cxnLst/>
            <a:rect l="l" t="t" r="r" b="b"/>
            <a:pathLst>
              <a:path w="8917822" h="5089397" extrusionOk="0">
                <a:moveTo>
                  <a:pt x="0" y="0"/>
                </a:moveTo>
                <a:lnTo>
                  <a:pt x="8917822" y="0"/>
                </a:lnTo>
                <a:lnTo>
                  <a:pt x="8917822" y="5089397"/>
                </a:lnTo>
                <a:lnTo>
                  <a:pt x="0" y="5089397"/>
                </a:lnTo>
                <a:lnTo>
                  <a:pt x="0" y="0"/>
                </a:lnTo>
                <a:close/>
              </a:path>
            </a:pathLst>
          </a:custGeom>
          <a:blipFill rotWithShape="1">
            <a:blip r:embed="rId4">
              <a:alphaModFix/>
            </a:blip>
            <a:stretch>
              <a:fillRect l="-5768" t="-34939" r="-45126" b="-13790"/>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8" name="Google Shape;638;p59"/>
          <p:cNvSpPr/>
          <p:nvPr/>
        </p:nvSpPr>
        <p:spPr>
          <a:xfrm>
            <a:off x="144879" y="4016627"/>
            <a:ext cx="3817888" cy="976423"/>
          </a:xfrm>
          <a:custGeom>
            <a:avLst/>
            <a:gdLst/>
            <a:ahLst/>
            <a:cxnLst/>
            <a:rect l="l" t="t" r="r" b="b"/>
            <a:pathLst>
              <a:path w="7635775" h="1952846" extrusionOk="0">
                <a:moveTo>
                  <a:pt x="0" y="0"/>
                </a:moveTo>
                <a:lnTo>
                  <a:pt x="7635775" y="0"/>
                </a:lnTo>
                <a:lnTo>
                  <a:pt x="7635775" y="1952847"/>
                </a:lnTo>
                <a:lnTo>
                  <a:pt x="0" y="1952847"/>
                </a:lnTo>
                <a:lnTo>
                  <a:pt x="0" y="0"/>
                </a:lnTo>
                <a:close/>
              </a:path>
            </a:pathLst>
          </a:custGeom>
          <a:blipFill rotWithShape="1">
            <a:blip r:embed="rId5">
              <a:alphaModFix/>
            </a:blip>
            <a:stretch>
              <a:fillRect l="-8822" t="-173711" r="-121884" b="-233696"/>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639" name="Google Shape;639;p59"/>
          <p:cNvGrpSpPr/>
          <p:nvPr/>
        </p:nvGrpSpPr>
        <p:grpSpPr>
          <a:xfrm>
            <a:off x="3082154" y="1089391"/>
            <a:ext cx="2979788" cy="537638"/>
            <a:chOff x="0" y="-2"/>
            <a:chExt cx="1569600" cy="283200"/>
          </a:xfrm>
        </p:grpSpPr>
        <p:sp>
          <p:nvSpPr>
            <p:cNvPr id="640" name="Google Shape;640;p59"/>
            <p:cNvSpPr/>
            <p:nvPr/>
          </p:nvSpPr>
          <p:spPr>
            <a:xfrm>
              <a:off x="0" y="0"/>
              <a:ext cx="1569550" cy="245065"/>
            </a:xfrm>
            <a:custGeom>
              <a:avLst/>
              <a:gdLst/>
              <a:ahLst/>
              <a:cxnLst/>
              <a:rect l="l" t="t" r="r" b="b"/>
              <a:pathLst>
                <a:path w="1569550" h="245065" extrusionOk="0">
                  <a:moveTo>
                    <a:pt x="32478" y="0"/>
                  </a:moveTo>
                  <a:lnTo>
                    <a:pt x="1537072" y="0"/>
                  </a:lnTo>
                  <a:cubicBezTo>
                    <a:pt x="1545686" y="0"/>
                    <a:pt x="1553947" y="3422"/>
                    <a:pt x="1560038" y="9513"/>
                  </a:cubicBezTo>
                  <a:cubicBezTo>
                    <a:pt x="1566129" y="15603"/>
                    <a:pt x="1569550" y="23864"/>
                    <a:pt x="1569550" y="32478"/>
                  </a:cubicBezTo>
                  <a:lnTo>
                    <a:pt x="1569550" y="212587"/>
                  </a:lnTo>
                  <a:cubicBezTo>
                    <a:pt x="1569550" y="221201"/>
                    <a:pt x="1566129" y="229462"/>
                    <a:pt x="1560038" y="235553"/>
                  </a:cubicBezTo>
                  <a:cubicBezTo>
                    <a:pt x="1553947" y="241643"/>
                    <a:pt x="1545686" y="245065"/>
                    <a:pt x="1537072" y="245065"/>
                  </a:cubicBezTo>
                  <a:lnTo>
                    <a:pt x="32478" y="245065"/>
                  </a:lnTo>
                  <a:cubicBezTo>
                    <a:pt x="23864" y="245065"/>
                    <a:pt x="15603" y="241643"/>
                    <a:pt x="9513" y="235553"/>
                  </a:cubicBezTo>
                  <a:cubicBezTo>
                    <a:pt x="3422" y="229462"/>
                    <a:pt x="0" y="221201"/>
                    <a:pt x="0" y="212587"/>
                  </a:cubicBezTo>
                  <a:lnTo>
                    <a:pt x="0" y="32478"/>
                  </a:lnTo>
                  <a:cubicBezTo>
                    <a:pt x="0" y="23864"/>
                    <a:pt x="3422" y="15603"/>
                    <a:pt x="9513" y="9513"/>
                  </a:cubicBezTo>
                  <a:cubicBezTo>
                    <a:pt x="15603" y="3422"/>
                    <a:pt x="23864" y="0"/>
                    <a:pt x="32478" y="0"/>
                  </a:cubicBezTo>
                  <a:close/>
                </a:path>
              </a:pathLst>
            </a:custGeom>
            <a:solidFill>
              <a:srgbClr val="FFDAA9"/>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1" name="Google Shape;641;p59"/>
            <p:cNvSpPr txBox="1"/>
            <p:nvPr/>
          </p:nvSpPr>
          <p:spPr>
            <a:xfrm>
              <a:off x="0" y="-2"/>
              <a:ext cx="1569600" cy="2832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300">
                  <a:solidFill>
                    <a:srgbClr val="000001"/>
                  </a:solidFill>
                  <a:latin typeface="Ultra"/>
                  <a:ea typeface="Ultra"/>
                  <a:cs typeface="Ultra"/>
                  <a:sym typeface="Ultra"/>
                </a:rPr>
                <a:t>FUNCTIONS INSIDE HTML FILE:</a:t>
              </a:r>
              <a:endParaRPr sz="600"/>
            </a:p>
          </p:txBody>
        </p:sp>
      </p:grpSp>
      <p:grpSp>
        <p:nvGrpSpPr>
          <p:cNvPr id="642" name="Google Shape;642;p59"/>
          <p:cNvGrpSpPr/>
          <p:nvPr/>
        </p:nvGrpSpPr>
        <p:grpSpPr>
          <a:xfrm>
            <a:off x="48170" y="1700660"/>
            <a:ext cx="485231" cy="485498"/>
            <a:chOff x="0" y="0"/>
            <a:chExt cx="829799" cy="830256"/>
          </a:xfrm>
        </p:grpSpPr>
        <p:sp>
          <p:nvSpPr>
            <p:cNvPr id="643" name="Google Shape;643;p59"/>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4" name="Google Shape;644;p59"/>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1</a:t>
              </a:r>
              <a:endParaRPr sz="700"/>
            </a:p>
          </p:txBody>
        </p:sp>
      </p:grpSp>
      <p:grpSp>
        <p:nvGrpSpPr>
          <p:cNvPr id="645" name="Google Shape;645;p59"/>
          <p:cNvGrpSpPr/>
          <p:nvPr/>
        </p:nvGrpSpPr>
        <p:grpSpPr>
          <a:xfrm>
            <a:off x="4519885" y="1700660"/>
            <a:ext cx="485231" cy="485498"/>
            <a:chOff x="0" y="0"/>
            <a:chExt cx="829799" cy="830256"/>
          </a:xfrm>
        </p:grpSpPr>
        <p:sp>
          <p:nvSpPr>
            <p:cNvPr id="646" name="Google Shape;646;p59"/>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7" name="Google Shape;647;p59"/>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2</a:t>
              </a:r>
              <a:endParaRPr sz="700"/>
            </a:p>
          </p:txBody>
        </p:sp>
      </p:grpSp>
      <p:grpSp>
        <p:nvGrpSpPr>
          <p:cNvPr id="648" name="Google Shape;648;p59"/>
          <p:cNvGrpSpPr/>
          <p:nvPr/>
        </p:nvGrpSpPr>
        <p:grpSpPr>
          <a:xfrm>
            <a:off x="48170" y="3885079"/>
            <a:ext cx="485231" cy="485497"/>
            <a:chOff x="0" y="0"/>
            <a:chExt cx="829799" cy="830256"/>
          </a:xfrm>
        </p:grpSpPr>
        <p:sp>
          <p:nvSpPr>
            <p:cNvPr id="649" name="Google Shape;649;p59"/>
            <p:cNvSpPr/>
            <p:nvPr/>
          </p:nvSpPr>
          <p:spPr>
            <a:xfrm>
              <a:off x="0" y="0"/>
              <a:ext cx="829799" cy="830256"/>
            </a:xfrm>
            <a:custGeom>
              <a:avLst/>
              <a:gdLst/>
              <a:ahLst/>
              <a:cxnLst/>
              <a:rect l="l" t="t" r="r" b="b"/>
              <a:pathLst>
                <a:path w="829799" h="830256" extrusionOk="0">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0" name="Google Shape;650;p59"/>
            <p:cNvSpPr txBox="1"/>
            <p:nvPr/>
          </p:nvSpPr>
          <p:spPr>
            <a:xfrm>
              <a:off x="77794" y="68311"/>
              <a:ext cx="674212" cy="684108"/>
            </a:xfrm>
            <a:prstGeom prst="rect">
              <a:avLst/>
            </a:prstGeom>
            <a:noFill/>
            <a:ln>
              <a:noFill/>
            </a:ln>
          </p:spPr>
          <p:txBody>
            <a:bodyPr spcFirstLastPara="1" wrap="square" lIns="25400" tIns="25400" rIns="25400" bIns="25400" anchor="ctr" anchorCtr="0">
              <a:noAutofit/>
            </a:bodyPr>
            <a:lstStyle/>
            <a:p>
              <a:pPr marL="0" marR="0" lvl="0" indent="0" algn="ctr" rtl="0">
                <a:lnSpc>
                  <a:spcPct val="120006"/>
                </a:lnSpc>
                <a:spcBef>
                  <a:spcPts val="0"/>
                </a:spcBef>
                <a:spcAft>
                  <a:spcPts val="0"/>
                </a:spcAft>
                <a:buNone/>
              </a:pPr>
              <a:r>
                <a:rPr lang="en" sz="1600" b="1">
                  <a:solidFill>
                    <a:srgbClr val="000000"/>
                  </a:solidFill>
                  <a:latin typeface="Inter"/>
                  <a:ea typeface="Inter"/>
                  <a:cs typeface="Inter"/>
                  <a:sym typeface="Inter"/>
                </a:rPr>
                <a:t>3</a:t>
              </a:r>
              <a:endParaRPr sz="700"/>
            </a:p>
          </p:txBody>
        </p:sp>
      </p:grpSp>
      <p:sp>
        <p:nvSpPr>
          <p:cNvPr id="651" name="Google Shape;651;p59"/>
          <p:cNvSpPr txBox="1"/>
          <p:nvPr/>
        </p:nvSpPr>
        <p:spPr>
          <a:xfrm>
            <a:off x="5107622" y="4480657"/>
            <a:ext cx="3837600" cy="461700"/>
          </a:xfrm>
          <a:prstGeom prst="rect">
            <a:avLst/>
          </a:prstGeom>
          <a:solidFill>
            <a:srgbClr val="D0E0E3"/>
          </a:solidFill>
          <a:ln>
            <a:noFill/>
          </a:ln>
        </p:spPr>
        <p:txBody>
          <a:bodyPr spcFirstLastPara="1" wrap="square" lIns="91425" tIns="91425" rIns="91425" bIns="91425" anchor="t" anchorCtr="0">
            <a:spAutoFit/>
          </a:bodyPr>
          <a:lstStyle/>
          <a:p>
            <a:pPr lvl="0"/>
            <a:r>
              <a:rPr lang="en-MY" sz="900" dirty="0"/>
              <a:t>https://</a:t>
            </a:r>
            <a:r>
              <a:rPr lang="en-MY" sz="900" dirty="0" err="1"/>
              <a:t>github.com</a:t>
            </a:r>
            <a:r>
              <a:rPr lang="en-MY" sz="900" dirty="0"/>
              <a:t>/idham1432/</a:t>
            </a:r>
            <a:r>
              <a:rPr lang="en-MY" sz="900" dirty="0" err="1"/>
              <a:t>nodemcu_workshop</a:t>
            </a:r>
            <a:r>
              <a:rPr lang="en-MY" sz="900" dirty="0"/>
              <a:t>/blob/main/</a:t>
            </a:r>
            <a:r>
              <a:rPr lang="en-MY" sz="900" dirty="0" err="1"/>
              <a:t>FIREBASE_CREDENTIAL.html</a:t>
            </a:r>
            <a:endParaRPr sz="900" dirty="0"/>
          </a:p>
        </p:txBody>
      </p:sp>
      <p:sp>
        <p:nvSpPr>
          <p:cNvPr id="652" name="Google Shape;652;p59"/>
          <p:cNvSpPr txBox="1"/>
          <p:nvPr/>
        </p:nvSpPr>
        <p:spPr>
          <a:xfrm>
            <a:off x="4193351" y="4469850"/>
            <a:ext cx="792600" cy="523200"/>
          </a:xfrm>
          <a:prstGeom prst="rect">
            <a:avLst/>
          </a:prstGeom>
          <a:solidFill>
            <a:srgbClr val="D0E0E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Github link:</a:t>
            </a:r>
            <a:endParaRPr sz="1100" b="1"/>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84766"/>
        </a:solidFill>
        <a:effectLst/>
      </p:bgPr>
    </p:bg>
    <p:spTree>
      <p:nvGrpSpPr>
        <p:cNvPr id="1" name="Shape 656"/>
        <p:cNvGrpSpPr/>
        <p:nvPr/>
      </p:nvGrpSpPr>
      <p:grpSpPr>
        <a:xfrm>
          <a:off x="0" y="0"/>
          <a:ext cx="0" cy="0"/>
          <a:chOff x="0" y="0"/>
          <a:chExt cx="0" cy="0"/>
        </a:xfrm>
      </p:grpSpPr>
      <p:grpSp>
        <p:nvGrpSpPr>
          <p:cNvPr id="657" name="Google Shape;657;p60"/>
          <p:cNvGrpSpPr/>
          <p:nvPr/>
        </p:nvGrpSpPr>
        <p:grpSpPr>
          <a:xfrm>
            <a:off x="810640" y="50006"/>
            <a:ext cx="3051628" cy="1423950"/>
            <a:chOff x="53942" y="-61913"/>
            <a:chExt cx="1607442" cy="750064"/>
          </a:xfrm>
        </p:grpSpPr>
        <p:sp>
          <p:nvSpPr>
            <p:cNvPr id="658" name="Google Shape;658;p60"/>
            <p:cNvSpPr/>
            <p:nvPr/>
          </p:nvSpPr>
          <p:spPr>
            <a:xfrm>
              <a:off x="55853" y="-351"/>
              <a:ext cx="1605531" cy="664339"/>
            </a:xfrm>
            <a:custGeom>
              <a:avLst/>
              <a:gdLst/>
              <a:ahLst/>
              <a:cxnLst/>
              <a:rect l="l" t="t" r="r" b="b"/>
              <a:pathLst>
                <a:path w="1605531" h="664339" extrusionOk="0">
                  <a:moveTo>
                    <a:pt x="31750" y="0"/>
                  </a:moveTo>
                  <a:lnTo>
                    <a:pt x="1573781" y="0"/>
                  </a:lnTo>
                  <a:cubicBezTo>
                    <a:pt x="1582201" y="0"/>
                    <a:pt x="1590277" y="3345"/>
                    <a:pt x="1596232" y="9299"/>
                  </a:cubicBezTo>
                  <a:cubicBezTo>
                    <a:pt x="1602186" y="15254"/>
                    <a:pt x="1605531" y="23329"/>
                    <a:pt x="1605531" y="31750"/>
                  </a:cubicBezTo>
                  <a:lnTo>
                    <a:pt x="1605531" y="632589"/>
                  </a:lnTo>
                  <a:cubicBezTo>
                    <a:pt x="1605531" y="641010"/>
                    <a:pt x="1602186" y="649085"/>
                    <a:pt x="1596232" y="655040"/>
                  </a:cubicBezTo>
                  <a:cubicBezTo>
                    <a:pt x="1590277" y="660994"/>
                    <a:pt x="1582201" y="664339"/>
                    <a:pt x="1573781" y="664339"/>
                  </a:cubicBezTo>
                  <a:lnTo>
                    <a:pt x="31750" y="664339"/>
                  </a:lnTo>
                  <a:cubicBezTo>
                    <a:pt x="14215" y="664339"/>
                    <a:pt x="0" y="650124"/>
                    <a:pt x="0" y="632589"/>
                  </a:cubicBezTo>
                  <a:lnTo>
                    <a:pt x="0" y="31750"/>
                  </a:lnTo>
                  <a:cubicBezTo>
                    <a:pt x="0" y="14215"/>
                    <a:pt x="14215" y="0"/>
                    <a:pt x="3175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9" name="Google Shape;659;p60"/>
            <p:cNvSpPr txBox="1"/>
            <p:nvPr/>
          </p:nvSpPr>
          <p:spPr>
            <a:xfrm>
              <a:off x="53942" y="-61913"/>
              <a:ext cx="1605531" cy="750064"/>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1900">
                  <a:solidFill>
                    <a:srgbClr val="000001"/>
                  </a:solidFill>
                  <a:latin typeface="Ultra"/>
                  <a:ea typeface="Ultra"/>
                  <a:cs typeface="Ultra"/>
                  <a:sym typeface="Ultra"/>
                </a:rPr>
                <a:t>Now.. MAKE YOUR HTML PAGE TO BE USER FRIENDLY</a:t>
              </a:r>
              <a:r>
                <a:rPr lang="en" sz="2300" b="1">
                  <a:solidFill>
                    <a:srgbClr val="000001"/>
                  </a:solidFill>
                  <a:latin typeface="Ultra"/>
                  <a:ea typeface="Ultra"/>
                  <a:cs typeface="Ultra"/>
                  <a:sym typeface="Ultra"/>
                </a:rPr>
                <a:t>!</a:t>
              </a:r>
              <a:endParaRPr sz="700"/>
            </a:p>
          </p:txBody>
        </p:sp>
      </p:grpSp>
      <p:grpSp>
        <p:nvGrpSpPr>
          <p:cNvPr id="660" name="Google Shape;660;p60"/>
          <p:cNvGrpSpPr/>
          <p:nvPr/>
        </p:nvGrpSpPr>
        <p:grpSpPr>
          <a:xfrm>
            <a:off x="3968303" y="201942"/>
            <a:ext cx="3619500" cy="1120080"/>
            <a:chOff x="0" y="-38100"/>
            <a:chExt cx="1906568" cy="590001"/>
          </a:xfrm>
        </p:grpSpPr>
        <p:sp>
          <p:nvSpPr>
            <p:cNvPr id="661" name="Google Shape;661;p60"/>
            <p:cNvSpPr/>
            <p:nvPr/>
          </p:nvSpPr>
          <p:spPr>
            <a:xfrm>
              <a:off x="0" y="0"/>
              <a:ext cx="1906568" cy="551901"/>
            </a:xfrm>
            <a:custGeom>
              <a:avLst/>
              <a:gdLst/>
              <a:ahLst/>
              <a:cxnLst/>
              <a:rect l="l" t="t" r="r" b="b"/>
              <a:pathLst>
                <a:path w="1906568" h="551901" extrusionOk="0">
                  <a:moveTo>
                    <a:pt x="26737" y="0"/>
                  </a:moveTo>
                  <a:lnTo>
                    <a:pt x="1879831" y="0"/>
                  </a:lnTo>
                  <a:cubicBezTo>
                    <a:pt x="1894598" y="0"/>
                    <a:pt x="1906568" y="11970"/>
                    <a:pt x="1906568" y="26737"/>
                  </a:cubicBezTo>
                  <a:lnTo>
                    <a:pt x="1906568" y="525164"/>
                  </a:lnTo>
                  <a:cubicBezTo>
                    <a:pt x="1906568" y="539931"/>
                    <a:pt x="1894598" y="551901"/>
                    <a:pt x="1879831" y="551901"/>
                  </a:cubicBezTo>
                  <a:lnTo>
                    <a:pt x="26737" y="551901"/>
                  </a:lnTo>
                  <a:cubicBezTo>
                    <a:pt x="11970" y="551901"/>
                    <a:pt x="0" y="539931"/>
                    <a:pt x="0" y="525164"/>
                  </a:cubicBezTo>
                  <a:lnTo>
                    <a:pt x="0" y="26737"/>
                  </a:lnTo>
                  <a:cubicBezTo>
                    <a:pt x="0" y="11970"/>
                    <a:pt x="11970" y="0"/>
                    <a:pt x="26737" y="0"/>
                  </a:cubicBezTo>
                  <a:close/>
                </a:path>
              </a:pathLst>
            </a:custGeom>
            <a:solidFill>
              <a:srgbClr val="C7CCC6"/>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2" name="Google Shape;662;p60"/>
            <p:cNvSpPr txBox="1"/>
            <p:nvPr/>
          </p:nvSpPr>
          <p:spPr>
            <a:xfrm>
              <a:off x="0" y="-38100"/>
              <a:ext cx="1906568" cy="590001"/>
            </a:xfrm>
            <a:prstGeom prst="rect">
              <a:avLst/>
            </a:prstGeom>
            <a:noFill/>
            <a:ln>
              <a:noFill/>
            </a:ln>
          </p:spPr>
          <p:txBody>
            <a:bodyPr spcFirstLastPara="1" wrap="square" lIns="127000" tIns="127000" rIns="127000" bIns="127000" anchor="ctr" anchorCtr="0">
              <a:noAutofit/>
            </a:bodyPr>
            <a:lstStyle/>
            <a:p>
              <a:pPr marL="0" marR="0" lvl="0" indent="0" algn="ctr" rtl="0">
                <a:lnSpc>
                  <a:spcPct val="130000"/>
                </a:lnSpc>
                <a:spcBef>
                  <a:spcPts val="0"/>
                </a:spcBef>
                <a:spcAft>
                  <a:spcPts val="0"/>
                </a:spcAft>
                <a:buNone/>
              </a:pPr>
              <a:r>
                <a:rPr lang="en" sz="1400">
                  <a:solidFill>
                    <a:srgbClr val="000001"/>
                  </a:solidFill>
                  <a:latin typeface="Inter Medium"/>
                  <a:ea typeface="Inter Medium"/>
                  <a:cs typeface="Inter Medium"/>
                  <a:sym typeface="Inter Medium"/>
                </a:rPr>
                <a:t>HINT: You need to add button for the toggle LED inside your &lt;body&gt; tag!</a:t>
              </a:r>
              <a:endParaRPr sz="700"/>
            </a:p>
          </p:txBody>
        </p:sp>
      </p:grpSp>
      <p:sp>
        <p:nvSpPr>
          <p:cNvPr id="663" name="Google Shape;663;p60"/>
          <p:cNvSpPr/>
          <p:nvPr/>
        </p:nvSpPr>
        <p:spPr>
          <a:xfrm>
            <a:off x="1504691" y="1574074"/>
            <a:ext cx="5753618" cy="3188426"/>
          </a:xfrm>
          <a:custGeom>
            <a:avLst/>
            <a:gdLst/>
            <a:ahLst/>
            <a:cxnLst/>
            <a:rect l="l" t="t" r="r" b="b"/>
            <a:pathLst>
              <a:path w="11507236" h="6376852" extrusionOk="0">
                <a:moveTo>
                  <a:pt x="0" y="0"/>
                </a:moveTo>
                <a:lnTo>
                  <a:pt x="11507236" y="0"/>
                </a:lnTo>
                <a:lnTo>
                  <a:pt x="11507236" y="6376852"/>
                </a:lnTo>
                <a:lnTo>
                  <a:pt x="0" y="6376852"/>
                </a:lnTo>
                <a:lnTo>
                  <a:pt x="0" y="0"/>
                </a:lnTo>
                <a:close/>
              </a:path>
            </a:pathLst>
          </a:custGeom>
          <a:blipFill rotWithShape="1">
            <a:blip r:embed="rId3">
              <a:alphaModFix/>
            </a:blip>
            <a:stretch>
              <a:fillRect t="-51614" b="-51385"/>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1"/>
          <p:cNvSpPr txBox="1"/>
          <p:nvPr/>
        </p:nvSpPr>
        <p:spPr>
          <a:xfrm>
            <a:off x="182400" y="926900"/>
            <a:ext cx="7126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Firebase link : https://trialmcu-b109a-default-rtdb.asia-southeast1.firebasedatabase.app/</a:t>
            </a:r>
            <a:endParaRPr sz="1600">
              <a:solidFill>
                <a:schemeClr val="dk1"/>
              </a:solidFill>
              <a:latin typeface="Calibri"/>
              <a:ea typeface="Calibri"/>
              <a:cs typeface="Calibri"/>
              <a:sym typeface="Calibri"/>
            </a:endParaRPr>
          </a:p>
        </p:txBody>
      </p:sp>
      <p:sp>
        <p:nvSpPr>
          <p:cNvPr id="670" name="Google Shape;670;p61"/>
          <p:cNvSpPr txBox="1"/>
          <p:nvPr/>
        </p:nvSpPr>
        <p:spPr>
          <a:xfrm>
            <a:off x="224825" y="2135875"/>
            <a:ext cx="6278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auth key : UXeUN4Swyqc6W0dQlPmf8TopG6kT3zczD99nrsg0</a:t>
            </a:r>
            <a:endParaRPr sz="1600">
              <a:solidFill>
                <a:schemeClr val="dk1"/>
              </a:solidFill>
              <a:latin typeface="Calibri"/>
              <a:ea typeface="Calibri"/>
              <a:cs typeface="Calibri"/>
              <a:sym typeface="Calibri"/>
            </a:endParaRPr>
          </a:p>
        </p:txBody>
      </p:sp>
      <p:sp>
        <p:nvSpPr>
          <p:cNvPr id="671" name="Google Shape;671;p61"/>
          <p:cNvSpPr txBox="1"/>
          <p:nvPr/>
        </p:nvSpPr>
        <p:spPr>
          <a:xfrm>
            <a:off x="415725" y="3281225"/>
            <a:ext cx="6108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Link library : https://github.com/links2004/arduinowebsockets/tree/master</a:t>
            </a:r>
            <a:endParaRPr sz="1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172"/>
        <p:cNvGrpSpPr/>
        <p:nvPr/>
      </p:nvGrpSpPr>
      <p:grpSpPr>
        <a:xfrm>
          <a:off x="0" y="0"/>
          <a:ext cx="0" cy="0"/>
          <a:chOff x="0" y="0"/>
          <a:chExt cx="0" cy="0"/>
        </a:xfrm>
      </p:grpSpPr>
      <p:grpSp>
        <p:nvGrpSpPr>
          <p:cNvPr id="173" name="Google Shape;173;p28"/>
          <p:cNvGrpSpPr/>
          <p:nvPr/>
        </p:nvGrpSpPr>
        <p:grpSpPr>
          <a:xfrm>
            <a:off x="1439140" y="971362"/>
            <a:ext cx="6266045" cy="3200766"/>
            <a:chOff x="0" y="-104758"/>
            <a:chExt cx="3300633" cy="1686000"/>
          </a:xfrm>
        </p:grpSpPr>
        <p:sp>
          <p:nvSpPr>
            <p:cNvPr id="174" name="Google Shape;174;p28"/>
            <p:cNvSpPr/>
            <p:nvPr/>
          </p:nvSpPr>
          <p:spPr>
            <a:xfrm>
              <a:off x="0" y="0"/>
              <a:ext cx="3300462" cy="1476490"/>
            </a:xfrm>
            <a:custGeom>
              <a:avLst/>
              <a:gdLst/>
              <a:ahLst/>
              <a:cxnLst/>
              <a:rect l="l" t="t" r="r" b="b"/>
              <a:pathLst>
                <a:path w="3300462" h="1476490" extrusionOk="0">
                  <a:moveTo>
                    <a:pt x="15445" y="0"/>
                  </a:moveTo>
                  <a:lnTo>
                    <a:pt x="3285017" y="0"/>
                  </a:lnTo>
                  <a:cubicBezTo>
                    <a:pt x="3293547" y="0"/>
                    <a:pt x="3300462" y="6915"/>
                    <a:pt x="3300462" y="15445"/>
                  </a:cubicBezTo>
                  <a:lnTo>
                    <a:pt x="3300462" y="1461045"/>
                  </a:lnTo>
                  <a:cubicBezTo>
                    <a:pt x="3300462" y="1469575"/>
                    <a:pt x="3293547" y="1476490"/>
                    <a:pt x="3285017" y="1476490"/>
                  </a:cubicBezTo>
                  <a:lnTo>
                    <a:pt x="15445" y="1476490"/>
                  </a:lnTo>
                  <a:cubicBezTo>
                    <a:pt x="11349" y="1476490"/>
                    <a:pt x="7420" y="1474863"/>
                    <a:pt x="4524" y="1471966"/>
                  </a:cubicBezTo>
                  <a:cubicBezTo>
                    <a:pt x="1627" y="1469070"/>
                    <a:pt x="0" y="1465141"/>
                    <a:pt x="0" y="1461045"/>
                  </a:cubicBezTo>
                  <a:lnTo>
                    <a:pt x="0" y="15445"/>
                  </a:lnTo>
                  <a:cubicBezTo>
                    <a:pt x="0" y="6915"/>
                    <a:pt x="6915" y="0"/>
                    <a:pt x="15445"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5" name="Google Shape;175;p28"/>
            <p:cNvSpPr txBox="1"/>
            <p:nvPr/>
          </p:nvSpPr>
          <p:spPr>
            <a:xfrm>
              <a:off x="33" y="-104758"/>
              <a:ext cx="3300600" cy="16860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5500">
                  <a:solidFill>
                    <a:srgbClr val="000001"/>
                  </a:solidFill>
                  <a:latin typeface="Ultra"/>
                  <a:ea typeface="Ultra"/>
                  <a:cs typeface="Ultra"/>
                  <a:sym typeface="Ultra"/>
                </a:rPr>
                <a:t>MAKING THE NodeMCU AS IoT</a:t>
              </a:r>
              <a:endParaRPr sz="700"/>
            </a:p>
          </p:txBody>
        </p:sp>
      </p:grpSp>
      <p:sp>
        <p:nvSpPr>
          <p:cNvPr id="176" name="Google Shape;176;p28"/>
          <p:cNvSpPr/>
          <p:nvPr/>
        </p:nvSpPr>
        <p:spPr>
          <a:xfrm rot="1855922">
            <a:off x="2359864" y="-199297"/>
            <a:ext cx="3255162" cy="573723"/>
          </a:xfrm>
          <a:custGeom>
            <a:avLst/>
            <a:gdLst/>
            <a:ahLst/>
            <a:cxnLst/>
            <a:rect l="l" t="t" r="r" b="b"/>
            <a:pathLst>
              <a:path w="6510324" h="1147445" extrusionOk="0">
                <a:moveTo>
                  <a:pt x="0" y="0"/>
                </a:moveTo>
                <a:lnTo>
                  <a:pt x="6510324" y="0"/>
                </a:lnTo>
                <a:lnTo>
                  <a:pt x="6510324" y="1147444"/>
                </a:lnTo>
                <a:lnTo>
                  <a:pt x="0" y="1147444"/>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7" name="Google Shape;177;p28"/>
          <p:cNvSpPr/>
          <p:nvPr/>
        </p:nvSpPr>
        <p:spPr>
          <a:xfrm rot="-7845794">
            <a:off x="3795761" y="5142432"/>
            <a:ext cx="2814910" cy="496128"/>
          </a:xfrm>
          <a:custGeom>
            <a:avLst/>
            <a:gdLst/>
            <a:ahLst/>
            <a:cxnLst/>
            <a:rect l="l" t="t" r="r" b="b"/>
            <a:pathLst>
              <a:path w="5629820" h="992256" extrusionOk="0">
                <a:moveTo>
                  <a:pt x="0" y="0"/>
                </a:moveTo>
                <a:lnTo>
                  <a:pt x="5629819" y="0"/>
                </a:lnTo>
                <a:lnTo>
                  <a:pt x="5629819" y="992255"/>
                </a:lnTo>
                <a:lnTo>
                  <a:pt x="0" y="992255"/>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8" name="Google Shape;178;p28"/>
          <p:cNvSpPr/>
          <p:nvPr/>
        </p:nvSpPr>
        <p:spPr>
          <a:xfrm rot="-2829166">
            <a:off x="6922757" y="106057"/>
            <a:ext cx="4170451" cy="754156"/>
          </a:xfrm>
          <a:custGeom>
            <a:avLst/>
            <a:gdLst/>
            <a:ahLst/>
            <a:cxnLst/>
            <a:rect l="l" t="t" r="r" b="b"/>
            <a:pathLst>
              <a:path w="8340902" h="1508313" extrusionOk="0">
                <a:moveTo>
                  <a:pt x="0" y="0"/>
                </a:moveTo>
                <a:lnTo>
                  <a:pt x="8340902" y="0"/>
                </a:lnTo>
                <a:lnTo>
                  <a:pt x="8340902" y="1508313"/>
                </a:lnTo>
                <a:lnTo>
                  <a:pt x="0" y="1508313"/>
                </a:lnTo>
                <a:lnTo>
                  <a:pt x="0" y="0"/>
                </a:lnTo>
                <a:close/>
              </a:path>
            </a:pathLst>
          </a:custGeom>
          <a:blipFill rotWithShape="1">
            <a:blip r:embed="rId4">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9" name="Google Shape;179;p28"/>
          <p:cNvSpPr/>
          <p:nvPr/>
        </p:nvSpPr>
        <p:spPr>
          <a:xfrm rot="-2186185">
            <a:off x="615262" y="124459"/>
            <a:ext cx="1264719" cy="1761001"/>
          </a:xfrm>
          <a:custGeom>
            <a:avLst/>
            <a:gdLst/>
            <a:ahLst/>
            <a:cxnLst/>
            <a:rect l="l" t="t" r="r" b="b"/>
            <a:pathLst>
              <a:path w="2529437" h="3522001" extrusionOk="0">
                <a:moveTo>
                  <a:pt x="0" y="0"/>
                </a:moveTo>
                <a:lnTo>
                  <a:pt x="2529437" y="0"/>
                </a:lnTo>
                <a:lnTo>
                  <a:pt x="2529437" y="3522001"/>
                </a:lnTo>
                <a:lnTo>
                  <a:pt x="0" y="3522001"/>
                </a:lnTo>
                <a:lnTo>
                  <a:pt x="0" y="0"/>
                </a:lnTo>
                <a:close/>
              </a:path>
            </a:pathLst>
          </a:custGeom>
          <a:blipFill rotWithShape="1">
            <a:blip r:embed="rId5">
              <a:alphaModFix amt="80000"/>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0" name="Google Shape;180;p28"/>
          <p:cNvSpPr/>
          <p:nvPr/>
        </p:nvSpPr>
        <p:spPr>
          <a:xfrm rot="-9938449">
            <a:off x="6791052" y="2952082"/>
            <a:ext cx="2133013" cy="2042360"/>
          </a:xfrm>
          <a:custGeom>
            <a:avLst/>
            <a:gdLst/>
            <a:ahLst/>
            <a:cxnLst/>
            <a:rect l="l" t="t" r="r" b="b"/>
            <a:pathLst>
              <a:path w="4266026" h="4084720" extrusionOk="0">
                <a:moveTo>
                  <a:pt x="0" y="0"/>
                </a:moveTo>
                <a:lnTo>
                  <a:pt x="4266026" y="0"/>
                </a:lnTo>
                <a:lnTo>
                  <a:pt x="4266026" y="4084720"/>
                </a:lnTo>
                <a:lnTo>
                  <a:pt x="0" y="4084720"/>
                </a:lnTo>
                <a:lnTo>
                  <a:pt x="0" y="0"/>
                </a:lnTo>
                <a:close/>
              </a:path>
            </a:pathLst>
          </a:custGeom>
          <a:blipFill rotWithShape="1">
            <a:blip r:embed="rId6">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1" name="Google Shape;181;p28"/>
          <p:cNvSpPr/>
          <p:nvPr/>
        </p:nvSpPr>
        <p:spPr>
          <a:xfrm>
            <a:off x="12350" y="3354946"/>
            <a:ext cx="2853578" cy="1862609"/>
          </a:xfrm>
          <a:custGeom>
            <a:avLst/>
            <a:gdLst/>
            <a:ahLst/>
            <a:cxnLst/>
            <a:rect l="l" t="t" r="r" b="b"/>
            <a:pathLst>
              <a:path w="5707156" h="3725217" extrusionOk="0">
                <a:moveTo>
                  <a:pt x="0" y="0"/>
                </a:moveTo>
                <a:lnTo>
                  <a:pt x="5707156" y="0"/>
                </a:lnTo>
                <a:lnTo>
                  <a:pt x="5707156" y="3725216"/>
                </a:lnTo>
                <a:lnTo>
                  <a:pt x="0" y="3725216"/>
                </a:lnTo>
                <a:lnTo>
                  <a:pt x="0" y="0"/>
                </a:lnTo>
                <a:close/>
              </a:path>
            </a:pathLst>
          </a:custGeom>
          <a:blipFill rotWithShape="1">
            <a:blip r:embed="rId7">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185"/>
        <p:cNvGrpSpPr/>
        <p:nvPr/>
      </p:nvGrpSpPr>
      <p:grpSpPr>
        <a:xfrm>
          <a:off x="0" y="0"/>
          <a:ext cx="0" cy="0"/>
          <a:chOff x="0" y="0"/>
          <a:chExt cx="0" cy="0"/>
        </a:xfrm>
      </p:grpSpPr>
      <p:grpSp>
        <p:nvGrpSpPr>
          <p:cNvPr id="186" name="Google Shape;186;p29"/>
          <p:cNvGrpSpPr/>
          <p:nvPr/>
        </p:nvGrpSpPr>
        <p:grpSpPr>
          <a:xfrm>
            <a:off x="-109537" y="2700338"/>
            <a:ext cx="9334500" cy="2667000"/>
            <a:chOff x="0" y="0"/>
            <a:chExt cx="4741333" cy="1354667"/>
          </a:xfrm>
        </p:grpSpPr>
        <p:sp>
          <p:nvSpPr>
            <p:cNvPr id="187" name="Google Shape;187;p29"/>
            <p:cNvSpPr/>
            <p:nvPr/>
          </p:nvSpPr>
          <p:spPr>
            <a:xfrm>
              <a:off x="0" y="0"/>
              <a:ext cx="4741333" cy="1354667"/>
            </a:xfrm>
            <a:custGeom>
              <a:avLst/>
              <a:gdLst/>
              <a:ahLst/>
              <a:cxnLst/>
              <a:rect l="l" t="t" r="r" b="b"/>
              <a:pathLst>
                <a:path w="4741333" h="1354667" extrusionOk="0">
                  <a:moveTo>
                    <a:pt x="0" y="0"/>
                  </a:moveTo>
                  <a:lnTo>
                    <a:pt x="4741333" y="0"/>
                  </a:lnTo>
                  <a:lnTo>
                    <a:pt x="4741333" y="1354667"/>
                  </a:lnTo>
                  <a:lnTo>
                    <a:pt x="0" y="1354667"/>
                  </a:lnTo>
                  <a:close/>
                </a:path>
              </a:pathLst>
            </a:custGeom>
            <a:solidFill>
              <a:srgbClr val="384766"/>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8" name="Google Shape;188;p29"/>
            <p:cNvSpPr txBox="1"/>
            <p:nvPr/>
          </p:nvSpPr>
          <p:spPr>
            <a:xfrm>
              <a:off x="0" y="38100"/>
              <a:ext cx="4741333" cy="1316567"/>
            </a:xfrm>
            <a:prstGeom prst="rect">
              <a:avLst/>
            </a:prstGeom>
            <a:noFill/>
            <a:ln>
              <a:noFill/>
            </a:ln>
          </p:spPr>
          <p:txBody>
            <a:bodyPr spcFirstLastPara="1" wrap="square" lIns="25400" tIns="25400" rIns="25400" bIns="25400" anchor="ctr" anchorCtr="0">
              <a:noAutofit/>
            </a:bodyPr>
            <a:lstStyle/>
            <a:p>
              <a:pPr marL="0" marR="0" lvl="0" indent="0" algn="ctr" rtl="0">
                <a:lnSpc>
                  <a:spcPct val="149666"/>
                </a:lnSpc>
                <a:spcBef>
                  <a:spcPts val="0"/>
                </a:spcBef>
                <a:spcAft>
                  <a:spcPts val="0"/>
                </a:spcAft>
                <a:buNone/>
              </a:pPr>
              <a:endParaRPr sz="900">
                <a:solidFill>
                  <a:schemeClr val="dk1"/>
                </a:solidFill>
                <a:latin typeface="Calibri"/>
                <a:ea typeface="Calibri"/>
                <a:cs typeface="Calibri"/>
                <a:sym typeface="Calibri"/>
              </a:endParaRPr>
            </a:p>
          </p:txBody>
        </p:sp>
      </p:grpSp>
      <p:grpSp>
        <p:nvGrpSpPr>
          <p:cNvPr id="189" name="Google Shape;189;p29"/>
          <p:cNvGrpSpPr/>
          <p:nvPr/>
        </p:nvGrpSpPr>
        <p:grpSpPr>
          <a:xfrm>
            <a:off x="735375" y="612621"/>
            <a:ext cx="8000843" cy="4263246"/>
            <a:chOff x="0" y="-38100"/>
            <a:chExt cx="4214519" cy="2245705"/>
          </a:xfrm>
        </p:grpSpPr>
        <p:sp>
          <p:nvSpPr>
            <p:cNvPr id="190" name="Google Shape;190;p29"/>
            <p:cNvSpPr/>
            <p:nvPr/>
          </p:nvSpPr>
          <p:spPr>
            <a:xfrm>
              <a:off x="0" y="0"/>
              <a:ext cx="4214518" cy="2207605"/>
            </a:xfrm>
            <a:custGeom>
              <a:avLst/>
              <a:gdLst/>
              <a:ahLst/>
              <a:cxnLst/>
              <a:rect l="l" t="t" r="r" b="b"/>
              <a:pathLst>
                <a:path w="4214518" h="2207605" extrusionOk="0">
                  <a:moveTo>
                    <a:pt x="12095" y="0"/>
                  </a:moveTo>
                  <a:lnTo>
                    <a:pt x="4202423" y="0"/>
                  </a:lnTo>
                  <a:cubicBezTo>
                    <a:pt x="4205631" y="0"/>
                    <a:pt x="4208707" y="1274"/>
                    <a:pt x="4210976" y="3543"/>
                  </a:cubicBezTo>
                  <a:cubicBezTo>
                    <a:pt x="4213244" y="5811"/>
                    <a:pt x="4214518" y="8887"/>
                    <a:pt x="4214518" y="12095"/>
                  </a:cubicBezTo>
                  <a:lnTo>
                    <a:pt x="4214518" y="2195510"/>
                  </a:lnTo>
                  <a:cubicBezTo>
                    <a:pt x="4214518" y="2198718"/>
                    <a:pt x="4213244" y="2201794"/>
                    <a:pt x="4210976" y="2204062"/>
                  </a:cubicBezTo>
                  <a:cubicBezTo>
                    <a:pt x="4208707" y="2206331"/>
                    <a:pt x="4205631" y="2207605"/>
                    <a:pt x="4202423" y="2207605"/>
                  </a:cubicBezTo>
                  <a:lnTo>
                    <a:pt x="12095" y="2207605"/>
                  </a:lnTo>
                  <a:cubicBezTo>
                    <a:pt x="8887" y="2207605"/>
                    <a:pt x="5811" y="2206331"/>
                    <a:pt x="3543" y="2204062"/>
                  </a:cubicBezTo>
                  <a:cubicBezTo>
                    <a:pt x="1274" y="2201794"/>
                    <a:pt x="0" y="2198718"/>
                    <a:pt x="0" y="2195510"/>
                  </a:cubicBezTo>
                  <a:lnTo>
                    <a:pt x="0" y="12095"/>
                  </a:lnTo>
                  <a:cubicBezTo>
                    <a:pt x="0" y="8887"/>
                    <a:pt x="1274" y="5811"/>
                    <a:pt x="3543" y="3543"/>
                  </a:cubicBezTo>
                  <a:cubicBezTo>
                    <a:pt x="5811" y="1274"/>
                    <a:pt x="8887" y="0"/>
                    <a:pt x="12095"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1" name="Google Shape;191;p29"/>
            <p:cNvSpPr txBox="1"/>
            <p:nvPr/>
          </p:nvSpPr>
          <p:spPr>
            <a:xfrm>
              <a:off x="0" y="-38100"/>
              <a:ext cx="4214519" cy="2245705"/>
            </a:xfrm>
            <a:prstGeom prst="rect">
              <a:avLst/>
            </a:prstGeom>
            <a:noFill/>
            <a:ln>
              <a:noFill/>
            </a:ln>
          </p:spPr>
          <p:txBody>
            <a:bodyPr spcFirstLastPara="1" wrap="square" lIns="50800" tIns="50800" rIns="50800" bIns="50800" anchor="ctr" anchorCtr="0">
              <a:noAutofit/>
            </a:bodyPr>
            <a:lstStyle/>
            <a:p>
              <a:pPr marL="0" marR="0" lvl="0" indent="0" algn="ctr" rtl="0">
                <a:lnSpc>
                  <a:spcPct val="288833"/>
                </a:lnSpc>
                <a:spcBef>
                  <a:spcPts val="0"/>
                </a:spcBef>
                <a:spcAft>
                  <a:spcPts val="0"/>
                </a:spcAft>
                <a:buNone/>
              </a:pPr>
              <a:endParaRPr sz="900">
                <a:solidFill>
                  <a:schemeClr val="dk1"/>
                </a:solidFill>
                <a:latin typeface="Calibri"/>
                <a:ea typeface="Calibri"/>
                <a:cs typeface="Calibri"/>
                <a:sym typeface="Calibri"/>
              </a:endParaRPr>
            </a:p>
          </p:txBody>
        </p:sp>
      </p:grpSp>
      <p:grpSp>
        <p:nvGrpSpPr>
          <p:cNvPr id="192" name="Google Shape;192;p29"/>
          <p:cNvGrpSpPr/>
          <p:nvPr/>
        </p:nvGrpSpPr>
        <p:grpSpPr>
          <a:xfrm>
            <a:off x="1126542" y="-139824"/>
            <a:ext cx="7048500" cy="1208210"/>
            <a:chOff x="0" y="-123825"/>
            <a:chExt cx="3712790" cy="636424"/>
          </a:xfrm>
        </p:grpSpPr>
        <p:sp>
          <p:nvSpPr>
            <p:cNvPr id="193" name="Google Shape;193;p29"/>
            <p:cNvSpPr/>
            <p:nvPr/>
          </p:nvSpPr>
          <p:spPr>
            <a:xfrm>
              <a:off x="0" y="0"/>
              <a:ext cx="3712790" cy="512599"/>
            </a:xfrm>
            <a:custGeom>
              <a:avLst/>
              <a:gdLst/>
              <a:ahLst/>
              <a:cxnLst/>
              <a:rect l="l" t="t" r="r" b="b"/>
              <a:pathLst>
                <a:path w="3712790" h="512599" extrusionOk="0">
                  <a:moveTo>
                    <a:pt x="13730" y="0"/>
                  </a:moveTo>
                  <a:lnTo>
                    <a:pt x="3699060" y="0"/>
                  </a:lnTo>
                  <a:cubicBezTo>
                    <a:pt x="3702702" y="0"/>
                    <a:pt x="3706194" y="1447"/>
                    <a:pt x="3708769" y="4021"/>
                  </a:cubicBezTo>
                  <a:cubicBezTo>
                    <a:pt x="3711344" y="6596"/>
                    <a:pt x="3712790" y="10088"/>
                    <a:pt x="3712790" y="13730"/>
                  </a:cubicBezTo>
                  <a:lnTo>
                    <a:pt x="3712790" y="498869"/>
                  </a:lnTo>
                  <a:cubicBezTo>
                    <a:pt x="3712790" y="506452"/>
                    <a:pt x="3706643" y="512599"/>
                    <a:pt x="3699060" y="512599"/>
                  </a:cubicBezTo>
                  <a:lnTo>
                    <a:pt x="13730" y="512599"/>
                  </a:lnTo>
                  <a:cubicBezTo>
                    <a:pt x="10088" y="512599"/>
                    <a:pt x="6596" y="511152"/>
                    <a:pt x="4021" y="508577"/>
                  </a:cubicBezTo>
                  <a:cubicBezTo>
                    <a:pt x="1447" y="506003"/>
                    <a:pt x="0" y="502510"/>
                    <a:pt x="0" y="498869"/>
                  </a:cubicBezTo>
                  <a:lnTo>
                    <a:pt x="0" y="13730"/>
                  </a:lnTo>
                  <a:cubicBezTo>
                    <a:pt x="0" y="10088"/>
                    <a:pt x="1447" y="6596"/>
                    <a:pt x="4021" y="4021"/>
                  </a:cubicBezTo>
                  <a:cubicBezTo>
                    <a:pt x="6596" y="1447"/>
                    <a:pt x="10088" y="0"/>
                    <a:pt x="13730"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4" name="Google Shape;194;p29"/>
            <p:cNvSpPr txBox="1"/>
            <p:nvPr/>
          </p:nvSpPr>
          <p:spPr>
            <a:xfrm>
              <a:off x="0" y="-123825"/>
              <a:ext cx="3712790" cy="636424"/>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1"/>
                </a:lnSpc>
                <a:spcBef>
                  <a:spcPts val="0"/>
                </a:spcBef>
                <a:spcAft>
                  <a:spcPts val="0"/>
                </a:spcAft>
                <a:buNone/>
              </a:pPr>
              <a:r>
                <a:rPr lang="en" sz="3500">
                  <a:solidFill>
                    <a:srgbClr val="000001"/>
                  </a:solidFill>
                  <a:latin typeface="Ultra"/>
                  <a:ea typeface="Ultra"/>
                  <a:cs typeface="Ultra"/>
                  <a:sym typeface="Ultra"/>
                </a:rPr>
                <a:t>WE NEED 4 STEPS</a:t>
              </a:r>
              <a:endParaRPr sz="700"/>
            </a:p>
          </p:txBody>
        </p:sp>
      </p:grpSp>
      <p:sp>
        <p:nvSpPr>
          <p:cNvPr id="195" name="Google Shape;195;p29"/>
          <p:cNvSpPr txBox="1"/>
          <p:nvPr/>
        </p:nvSpPr>
        <p:spPr>
          <a:xfrm>
            <a:off x="2146648" y="760575"/>
            <a:ext cx="48507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000">
                <a:solidFill>
                  <a:srgbClr val="000001"/>
                </a:solidFill>
                <a:latin typeface="Arial"/>
                <a:ea typeface="Arial"/>
                <a:cs typeface="Arial"/>
                <a:sym typeface="Arial"/>
              </a:rPr>
              <a:t>TO ACHIEVE OUR MISSION...</a:t>
            </a:r>
            <a:endParaRPr sz="700"/>
          </a:p>
        </p:txBody>
      </p:sp>
      <p:grpSp>
        <p:nvGrpSpPr>
          <p:cNvPr id="196" name="Google Shape;196;p29"/>
          <p:cNvGrpSpPr/>
          <p:nvPr/>
        </p:nvGrpSpPr>
        <p:grpSpPr>
          <a:xfrm>
            <a:off x="912629" y="1271470"/>
            <a:ext cx="3645084" cy="1524118"/>
            <a:chOff x="0" y="-47625"/>
            <a:chExt cx="1920044" cy="802827"/>
          </a:xfrm>
        </p:grpSpPr>
        <p:sp>
          <p:nvSpPr>
            <p:cNvPr id="197" name="Google Shape;197;p29"/>
            <p:cNvSpPr/>
            <p:nvPr/>
          </p:nvSpPr>
          <p:spPr>
            <a:xfrm>
              <a:off x="0" y="0"/>
              <a:ext cx="1920044" cy="755202"/>
            </a:xfrm>
            <a:custGeom>
              <a:avLst/>
              <a:gdLst/>
              <a:ahLst/>
              <a:cxnLst/>
              <a:rect l="l" t="t" r="r" b="b"/>
              <a:pathLst>
                <a:path w="1920044" h="755202" extrusionOk="0">
                  <a:moveTo>
                    <a:pt x="26549" y="0"/>
                  </a:moveTo>
                  <a:lnTo>
                    <a:pt x="1893495" y="0"/>
                  </a:lnTo>
                  <a:cubicBezTo>
                    <a:pt x="1908157" y="0"/>
                    <a:pt x="1920044" y="11886"/>
                    <a:pt x="1920044" y="26549"/>
                  </a:cubicBezTo>
                  <a:lnTo>
                    <a:pt x="1920044" y="728653"/>
                  </a:lnTo>
                  <a:cubicBezTo>
                    <a:pt x="1920044" y="743316"/>
                    <a:pt x="1908157" y="755202"/>
                    <a:pt x="1893495" y="755202"/>
                  </a:cubicBezTo>
                  <a:lnTo>
                    <a:pt x="26549" y="755202"/>
                  </a:lnTo>
                  <a:cubicBezTo>
                    <a:pt x="11886" y="755202"/>
                    <a:pt x="0" y="743316"/>
                    <a:pt x="0" y="728653"/>
                  </a:cubicBezTo>
                  <a:lnTo>
                    <a:pt x="0" y="26549"/>
                  </a:lnTo>
                  <a:cubicBezTo>
                    <a:pt x="0" y="11886"/>
                    <a:pt x="11886" y="0"/>
                    <a:pt x="26549" y="0"/>
                  </a:cubicBezTo>
                  <a:close/>
                </a:path>
              </a:pathLst>
            </a:custGeom>
            <a:solidFill>
              <a:srgbClr val="E5F0F5"/>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8" name="Google Shape;198;p29"/>
            <p:cNvSpPr txBox="1"/>
            <p:nvPr/>
          </p:nvSpPr>
          <p:spPr>
            <a:xfrm>
              <a:off x="0" y="-47625"/>
              <a:ext cx="1920044" cy="802827"/>
            </a:xfrm>
            <a:prstGeom prst="rect">
              <a:avLst/>
            </a:prstGeom>
            <a:noFill/>
            <a:ln>
              <a:noFill/>
            </a:ln>
          </p:spPr>
          <p:txBody>
            <a:bodyPr spcFirstLastPara="1" wrap="square" lIns="76200" tIns="76200" rIns="76200" bIns="76200" anchor="ctr" anchorCtr="0">
              <a:noAutofit/>
            </a:bodyPr>
            <a:lstStyle/>
            <a:p>
              <a:pPr marL="0" marR="0" lvl="0" indent="0" algn="ctr" rtl="0">
                <a:lnSpc>
                  <a:spcPct val="130000"/>
                </a:lnSpc>
                <a:spcBef>
                  <a:spcPts val="0"/>
                </a:spcBef>
                <a:spcAft>
                  <a:spcPts val="0"/>
                </a:spcAft>
                <a:buNone/>
              </a:pPr>
              <a:r>
                <a:rPr lang="en" sz="1900">
                  <a:solidFill>
                    <a:srgbClr val="000001"/>
                  </a:solidFill>
                  <a:latin typeface="Inter"/>
                  <a:ea typeface="Inter"/>
                  <a:cs typeface="Inter"/>
                  <a:sym typeface="Inter"/>
                </a:rPr>
                <a:t>1.Toggling the on-board LED of NodeMCU.</a:t>
              </a:r>
              <a:endParaRPr sz="700"/>
            </a:p>
          </p:txBody>
        </p:sp>
      </p:grpSp>
      <p:grpSp>
        <p:nvGrpSpPr>
          <p:cNvPr id="199" name="Google Shape;199;p29"/>
          <p:cNvGrpSpPr/>
          <p:nvPr/>
        </p:nvGrpSpPr>
        <p:grpSpPr>
          <a:xfrm>
            <a:off x="4636504" y="1271470"/>
            <a:ext cx="3645084" cy="1524118"/>
            <a:chOff x="0" y="-47625"/>
            <a:chExt cx="1920044" cy="802827"/>
          </a:xfrm>
        </p:grpSpPr>
        <p:sp>
          <p:nvSpPr>
            <p:cNvPr id="200" name="Google Shape;200;p29"/>
            <p:cNvSpPr/>
            <p:nvPr/>
          </p:nvSpPr>
          <p:spPr>
            <a:xfrm>
              <a:off x="0" y="0"/>
              <a:ext cx="1920044" cy="755202"/>
            </a:xfrm>
            <a:custGeom>
              <a:avLst/>
              <a:gdLst/>
              <a:ahLst/>
              <a:cxnLst/>
              <a:rect l="l" t="t" r="r" b="b"/>
              <a:pathLst>
                <a:path w="1920044" h="755202" extrusionOk="0">
                  <a:moveTo>
                    <a:pt x="26549" y="0"/>
                  </a:moveTo>
                  <a:lnTo>
                    <a:pt x="1893495" y="0"/>
                  </a:lnTo>
                  <a:cubicBezTo>
                    <a:pt x="1908157" y="0"/>
                    <a:pt x="1920044" y="11886"/>
                    <a:pt x="1920044" y="26549"/>
                  </a:cubicBezTo>
                  <a:lnTo>
                    <a:pt x="1920044" y="728653"/>
                  </a:lnTo>
                  <a:cubicBezTo>
                    <a:pt x="1920044" y="743316"/>
                    <a:pt x="1908157" y="755202"/>
                    <a:pt x="1893495" y="755202"/>
                  </a:cubicBezTo>
                  <a:lnTo>
                    <a:pt x="26549" y="755202"/>
                  </a:lnTo>
                  <a:cubicBezTo>
                    <a:pt x="11886" y="755202"/>
                    <a:pt x="0" y="743316"/>
                    <a:pt x="0" y="728653"/>
                  </a:cubicBezTo>
                  <a:lnTo>
                    <a:pt x="0" y="26549"/>
                  </a:lnTo>
                  <a:cubicBezTo>
                    <a:pt x="0" y="11886"/>
                    <a:pt x="11886" y="0"/>
                    <a:pt x="26549" y="0"/>
                  </a:cubicBezTo>
                  <a:close/>
                </a:path>
              </a:pathLst>
            </a:custGeom>
            <a:solidFill>
              <a:srgbClr val="E5F0F5"/>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1" name="Google Shape;201;p29"/>
            <p:cNvSpPr txBox="1"/>
            <p:nvPr/>
          </p:nvSpPr>
          <p:spPr>
            <a:xfrm>
              <a:off x="0" y="-47625"/>
              <a:ext cx="1920044" cy="802827"/>
            </a:xfrm>
            <a:prstGeom prst="rect">
              <a:avLst/>
            </a:prstGeom>
            <a:noFill/>
            <a:ln>
              <a:noFill/>
            </a:ln>
          </p:spPr>
          <p:txBody>
            <a:bodyPr spcFirstLastPara="1" wrap="square" lIns="76200" tIns="76200" rIns="76200" bIns="76200" anchor="ctr" anchorCtr="0">
              <a:noAutofit/>
            </a:bodyPr>
            <a:lstStyle/>
            <a:p>
              <a:pPr marL="0" marR="0" lvl="0" indent="0" algn="ctr" rtl="0">
                <a:lnSpc>
                  <a:spcPct val="130000"/>
                </a:lnSpc>
                <a:spcBef>
                  <a:spcPts val="0"/>
                </a:spcBef>
                <a:spcAft>
                  <a:spcPts val="0"/>
                </a:spcAft>
                <a:buNone/>
              </a:pPr>
              <a:r>
                <a:rPr lang="en" sz="1900">
                  <a:solidFill>
                    <a:srgbClr val="000001"/>
                  </a:solidFill>
                  <a:latin typeface="Inter"/>
                  <a:ea typeface="Inter"/>
                  <a:cs typeface="Inter"/>
                  <a:sym typeface="Inter"/>
                </a:rPr>
                <a:t>2.Connect the NodeMCU to WiFi.</a:t>
              </a:r>
              <a:endParaRPr sz="700"/>
            </a:p>
          </p:txBody>
        </p:sp>
      </p:grpSp>
      <p:grpSp>
        <p:nvGrpSpPr>
          <p:cNvPr id="202" name="Google Shape;202;p29"/>
          <p:cNvGrpSpPr/>
          <p:nvPr/>
        </p:nvGrpSpPr>
        <p:grpSpPr>
          <a:xfrm>
            <a:off x="912629" y="2871862"/>
            <a:ext cx="3645084" cy="1521668"/>
            <a:chOff x="0" y="-47625"/>
            <a:chExt cx="1920044" cy="801537"/>
          </a:xfrm>
        </p:grpSpPr>
        <p:sp>
          <p:nvSpPr>
            <p:cNvPr id="203" name="Google Shape;203;p29"/>
            <p:cNvSpPr/>
            <p:nvPr/>
          </p:nvSpPr>
          <p:spPr>
            <a:xfrm>
              <a:off x="0" y="0"/>
              <a:ext cx="1920044" cy="753912"/>
            </a:xfrm>
            <a:custGeom>
              <a:avLst/>
              <a:gdLst/>
              <a:ahLst/>
              <a:cxnLst/>
              <a:rect l="l" t="t" r="r" b="b"/>
              <a:pathLst>
                <a:path w="1920044" h="753912" extrusionOk="0">
                  <a:moveTo>
                    <a:pt x="26549" y="0"/>
                  </a:moveTo>
                  <a:lnTo>
                    <a:pt x="1893495" y="0"/>
                  </a:lnTo>
                  <a:cubicBezTo>
                    <a:pt x="1908157" y="0"/>
                    <a:pt x="1920044" y="11886"/>
                    <a:pt x="1920044" y="26549"/>
                  </a:cubicBezTo>
                  <a:lnTo>
                    <a:pt x="1920044" y="727363"/>
                  </a:lnTo>
                  <a:cubicBezTo>
                    <a:pt x="1920044" y="742025"/>
                    <a:pt x="1908157" y="753912"/>
                    <a:pt x="1893495" y="753912"/>
                  </a:cubicBezTo>
                  <a:lnTo>
                    <a:pt x="26549" y="753912"/>
                  </a:lnTo>
                  <a:cubicBezTo>
                    <a:pt x="11886" y="753912"/>
                    <a:pt x="0" y="742025"/>
                    <a:pt x="0" y="727363"/>
                  </a:cubicBezTo>
                  <a:lnTo>
                    <a:pt x="0" y="26549"/>
                  </a:lnTo>
                  <a:cubicBezTo>
                    <a:pt x="0" y="11886"/>
                    <a:pt x="11886" y="0"/>
                    <a:pt x="26549" y="0"/>
                  </a:cubicBezTo>
                  <a:close/>
                </a:path>
              </a:pathLst>
            </a:custGeom>
            <a:solidFill>
              <a:srgbClr val="E5F0F5"/>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4" name="Google Shape;204;p29"/>
            <p:cNvSpPr txBox="1"/>
            <p:nvPr/>
          </p:nvSpPr>
          <p:spPr>
            <a:xfrm>
              <a:off x="0" y="-47625"/>
              <a:ext cx="1920044" cy="801537"/>
            </a:xfrm>
            <a:prstGeom prst="rect">
              <a:avLst/>
            </a:prstGeom>
            <a:noFill/>
            <a:ln>
              <a:noFill/>
            </a:ln>
          </p:spPr>
          <p:txBody>
            <a:bodyPr spcFirstLastPara="1" wrap="square" lIns="76200" tIns="76200" rIns="76200" bIns="76200" anchor="ctr" anchorCtr="0">
              <a:noAutofit/>
            </a:bodyPr>
            <a:lstStyle/>
            <a:p>
              <a:pPr marL="0" marR="0" lvl="0" indent="0" algn="ctr" rtl="0">
                <a:lnSpc>
                  <a:spcPct val="130000"/>
                </a:lnSpc>
                <a:spcBef>
                  <a:spcPts val="0"/>
                </a:spcBef>
                <a:spcAft>
                  <a:spcPts val="0"/>
                </a:spcAft>
                <a:buNone/>
              </a:pPr>
              <a:r>
                <a:rPr lang="en" sz="1900">
                  <a:solidFill>
                    <a:srgbClr val="000001"/>
                  </a:solidFill>
                  <a:latin typeface="Inter"/>
                  <a:ea typeface="Inter"/>
                  <a:cs typeface="Inter"/>
                  <a:sym typeface="Inter"/>
                </a:rPr>
                <a:t>3.Making the NodeMCU  as an access point.</a:t>
              </a:r>
              <a:endParaRPr sz="700"/>
            </a:p>
          </p:txBody>
        </p:sp>
      </p:grpSp>
      <p:grpSp>
        <p:nvGrpSpPr>
          <p:cNvPr id="205" name="Google Shape;205;p29"/>
          <p:cNvGrpSpPr/>
          <p:nvPr/>
        </p:nvGrpSpPr>
        <p:grpSpPr>
          <a:xfrm>
            <a:off x="4636504" y="2871862"/>
            <a:ext cx="3645084" cy="1521668"/>
            <a:chOff x="0" y="-47625"/>
            <a:chExt cx="1920044" cy="801537"/>
          </a:xfrm>
        </p:grpSpPr>
        <p:sp>
          <p:nvSpPr>
            <p:cNvPr id="206" name="Google Shape;206;p29"/>
            <p:cNvSpPr/>
            <p:nvPr/>
          </p:nvSpPr>
          <p:spPr>
            <a:xfrm>
              <a:off x="0" y="0"/>
              <a:ext cx="1920044" cy="753912"/>
            </a:xfrm>
            <a:custGeom>
              <a:avLst/>
              <a:gdLst/>
              <a:ahLst/>
              <a:cxnLst/>
              <a:rect l="l" t="t" r="r" b="b"/>
              <a:pathLst>
                <a:path w="1920044" h="753912" extrusionOk="0">
                  <a:moveTo>
                    <a:pt x="26549" y="0"/>
                  </a:moveTo>
                  <a:lnTo>
                    <a:pt x="1893495" y="0"/>
                  </a:lnTo>
                  <a:cubicBezTo>
                    <a:pt x="1908157" y="0"/>
                    <a:pt x="1920044" y="11886"/>
                    <a:pt x="1920044" y="26549"/>
                  </a:cubicBezTo>
                  <a:lnTo>
                    <a:pt x="1920044" y="727363"/>
                  </a:lnTo>
                  <a:cubicBezTo>
                    <a:pt x="1920044" y="742025"/>
                    <a:pt x="1908157" y="753912"/>
                    <a:pt x="1893495" y="753912"/>
                  </a:cubicBezTo>
                  <a:lnTo>
                    <a:pt x="26549" y="753912"/>
                  </a:lnTo>
                  <a:cubicBezTo>
                    <a:pt x="11886" y="753912"/>
                    <a:pt x="0" y="742025"/>
                    <a:pt x="0" y="727363"/>
                  </a:cubicBezTo>
                  <a:lnTo>
                    <a:pt x="0" y="26549"/>
                  </a:lnTo>
                  <a:cubicBezTo>
                    <a:pt x="0" y="11886"/>
                    <a:pt x="11886" y="0"/>
                    <a:pt x="26549" y="0"/>
                  </a:cubicBezTo>
                  <a:close/>
                </a:path>
              </a:pathLst>
            </a:custGeom>
            <a:solidFill>
              <a:srgbClr val="E5F0F5"/>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7" name="Google Shape;207;p29"/>
            <p:cNvSpPr txBox="1"/>
            <p:nvPr/>
          </p:nvSpPr>
          <p:spPr>
            <a:xfrm>
              <a:off x="0" y="-47625"/>
              <a:ext cx="1920044" cy="801537"/>
            </a:xfrm>
            <a:prstGeom prst="rect">
              <a:avLst/>
            </a:prstGeom>
            <a:noFill/>
            <a:ln>
              <a:noFill/>
            </a:ln>
          </p:spPr>
          <p:txBody>
            <a:bodyPr spcFirstLastPara="1" wrap="square" lIns="76200" tIns="76200" rIns="76200" bIns="76200" anchor="ctr" anchorCtr="0">
              <a:noAutofit/>
            </a:bodyPr>
            <a:lstStyle/>
            <a:p>
              <a:pPr marL="0" marR="0" lvl="0" indent="0" algn="ctr" rtl="0">
                <a:lnSpc>
                  <a:spcPct val="130000"/>
                </a:lnSpc>
                <a:spcBef>
                  <a:spcPts val="0"/>
                </a:spcBef>
                <a:spcAft>
                  <a:spcPts val="0"/>
                </a:spcAft>
                <a:buNone/>
              </a:pPr>
              <a:r>
                <a:rPr lang="en" sz="1900">
                  <a:solidFill>
                    <a:srgbClr val="000001"/>
                  </a:solidFill>
                  <a:latin typeface="Inter"/>
                  <a:ea typeface="Inter"/>
                  <a:cs typeface="Inter"/>
                  <a:sym typeface="Inter"/>
                </a:rPr>
                <a:t>4.Connect the NodeMCU to the Firebase.</a:t>
              </a:r>
              <a:endParaRPr sz="70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211"/>
        <p:cNvGrpSpPr/>
        <p:nvPr/>
      </p:nvGrpSpPr>
      <p:grpSpPr>
        <a:xfrm>
          <a:off x="0" y="0"/>
          <a:ext cx="0" cy="0"/>
          <a:chOff x="0" y="0"/>
          <a:chExt cx="0" cy="0"/>
        </a:xfrm>
      </p:grpSpPr>
      <p:grpSp>
        <p:nvGrpSpPr>
          <p:cNvPr id="212" name="Google Shape;212;p30"/>
          <p:cNvGrpSpPr/>
          <p:nvPr/>
        </p:nvGrpSpPr>
        <p:grpSpPr>
          <a:xfrm>
            <a:off x="-95250" y="3615132"/>
            <a:ext cx="9334500" cy="1623618"/>
            <a:chOff x="0" y="0"/>
            <a:chExt cx="4741333" cy="824695"/>
          </a:xfrm>
        </p:grpSpPr>
        <p:sp>
          <p:nvSpPr>
            <p:cNvPr id="213" name="Google Shape;213;p30"/>
            <p:cNvSpPr/>
            <p:nvPr/>
          </p:nvSpPr>
          <p:spPr>
            <a:xfrm>
              <a:off x="0" y="0"/>
              <a:ext cx="4741333" cy="824695"/>
            </a:xfrm>
            <a:custGeom>
              <a:avLst/>
              <a:gdLst/>
              <a:ahLst/>
              <a:cxnLst/>
              <a:rect l="l" t="t" r="r" b="b"/>
              <a:pathLst>
                <a:path w="4741333" h="824695" extrusionOk="0">
                  <a:moveTo>
                    <a:pt x="0" y="0"/>
                  </a:moveTo>
                  <a:lnTo>
                    <a:pt x="4741333" y="0"/>
                  </a:lnTo>
                  <a:lnTo>
                    <a:pt x="4741333" y="824695"/>
                  </a:lnTo>
                  <a:lnTo>
                    <a:pt x="0" y="824695"/>
                  </a:lnTo>
                  <a:close/>
                </a:path>
              </a:pathLst>
            </a:custGeom>
            <a:solidFill>
              <a:srgbClr val="384766"/>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4" name="Google Shape;214;p30"/>
            <p:cNvSpPr txBox="1"/>
            <p:nvPr/>
          </p:nvSpPr>
          <p:spPr>
            <a:xfrm>
              <a:off x="0" y="38100"/>
              <a:ext cx="4741333" cy="786595"/>
            </a:xfrm>
            <a:prstGeom prst="rect">
              <a:avLst/>
            </a:prstGeom>
            <a:noFill/>
            <a:ln>
              <a:noFill/>
            </a:ln>
          </p:spPr>
          <p:txBody>
            <a:bodyPr spcFirstLastPara="1" wrap="square" lIns="25400" tIns="25400" rIns="25400" bIns="25400" anchor="ctr" anchorCtr="0">
              <a:noAutofit/>
            </a:bodyPr>
            <a:lstStyle/>
            <a:p>
              <a:pPr marL="0" marR="0" lvl="0" indent="0" algn="ctr" rtl="0">
                <a:lnSpc>
                  <a:spcPct val="149666"/>
                </a:lnSpc>
                <a:spcBef>
                  <a:spcPts val="0"/>
                </a:spcBef>
                <a:spcAft>
                  <a:spcPts val="0"/>
                </a:spcAft>
                <a:buNone/>
              </a:pPr>
              <a:endParaRPr sz="900">
                <a:solidFill>
                  <a:schemeClr val="dk1"/>
                </a:solidFill>
                <a:latin typeface="Calibri"/>
                <a:ea typeface="Calibri"/>
                <a:cs typeface="Calibri"/>
                <a:sym typeface="Calibri"/>
              </a:endParaRPr>
            </a:p>
          </p:txBody>
        </p:sp>
      </p:grpSp>
      <p:sp>
        <p:nvSpPr>
          <p:cNvPr id="215" name="Google Shape;215;p30"/>
          <p:cNvSpPr/>
          <p:nvPr/>
        </p:nvSpPr>
        <p:spPr>
          <a:xfrm>
            <a:off x="2140642" y="1286344"/>
            <a:ext cx="7098608" cy="2966735"/>
          </a:xfrm>
          <a:custGeom>
            <a:avLst/>
            <a:gdLst/>
            <a:ahLst/>
            <a:cxnLst/>
            <a:rect l="l" t="t" r="r" b="b"/>
            <a:pathLst>
              <a:path w="14197215" h="5933469" extrusionOk="0">
                <a:moveTo>
                  <a:pt x="0" y="0"/>
                </a:moveTo>
                <a:lnTo>
                  <a:pt x="14197215" y="0"/>
                </a:lnTo>
                <a:lnTo>
                  <a:pt x="14197215" y="5933469"/>
                </a:lnTo>
                <a:lnTo>
                  <a:pt x="0" y="5933469"/>
                </a:lnTo>
                <a:lnTo>
                  <a:pt x="0" y="0"/>
                </a:lnTo>
                <a:close/>
              </a:path>
            </a:pathLst>
          </a:custGeom>
          <a:blipFill rotWithShape="1">
            <a:blip r:embed="rId3">
              <a:alphaModFix/>
            </a:blip>
            <a:stretch>
              <a:fillRect l="-3773" t="-38041" r="-2569"/>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216" name="Google Shape;216;p30"/>
          <p:cNvGrpSpPr/>
          <p:nvPr/>
        </p:nvGrpSpPr>
        <p:grpSpPr>
          <a:xfrm>
            <a:off x="2873980" y="-84755"/>
            <a:ext cx="5238860" cy="1364389"/>
            <a:chOff x="0" y="-96487"/>
            <a:chExt cx="1897200" cy="494100"/>
          </a:xfrm>
        </p:grpSpPr>
        <p:sp>
          <p:nvSpPr>
            <p:cNvPr id="217" name="Google Shape;217;p30"/>
            <p:cNvSpPr/>
            <p:nvPr/>
          </p:nvSpPr>
          <p:spPr>
            <a:xfrm>
              <a:off x="0" y="0"/>
              <a:ext cx="1897161" cy="332243"/>
            </a:xfrm>
            <a:custGeom>
              <a:avLst/>
              <a:gdLst/>
              <a:ahLst/>
              <a:cxnLst/>
              <a:rect l="l" t="t" r="r" b="b"/>
              <a:pathLst>
                <a:path w="1897161" h="332243" extrusionOk="0">
                  <a:moveTo>
                    <a:pt x="18473" y="0"/>
                  </a:moveTo>
                  <a:lnTo>
                    <a:pt x="1878688" y="0"/>
                  </a:lnTo>
                  <a:cubicBezTo>
                    <a:pt x="1883587" y="0"/>
                    <a:pt x="1888286" y="1946"/>
                    <a:pt x="1891750" y="5411"/>
                  </a:cubicBezTo>
                  <a:cubicBezTo>
                    <a:pt x="1895214" y="8875"/>
                    <a:pt x="1897161" y="13573"/>
                    <a:pt x="1897161" y="18473"/>
                  </a:cubicBezTo>
                  <a:lnTo>
                    <a:pt x="1897161" y="313770"/>
                  </a:lnTo>
                  <a:cubicBezTo>
                    <a:pt x="1897161" y="318670"/>
                    <a:pt x="1895214" y="323368"/>
                    <a:pt x="1891750" y="326832"/>
                  </a:cubicBezTo>
                  <a:cubicBezTo>
                    <a:pt x="1888286" y="330297"/>
                    <a:pt x="1883587" y="332243"/>
                    <a:pt x="1878688" y="332243"/>
                  </a:cubicBezTo>
                  <a:lnTo>
                    <a:pt x="18473" y="332243"/>
                  </a:lnTo>
                  <a:cubicBezTo>
                    <a:pt x="13573" y="332243"/>
                    <a:pt x="8875" y="330297"/>
                    <a:pt x="5411" y="326832"/>
                  </a:cubicBezTo>
                  <a:cubicBezTo>
                    <a:pt x="1946" y="323368"/>
                    <a:pt x="0" y="318670"/>
                    <a:pt x="0" y="313770"/>
                  </a:cubicBezTo>
                  <a:lnTo>
                    <a:pt x="0" y="18473"/>
                  </a:lnTo>
                  <a:cubicBezTo>
                    <a:pt x="0" y="13573"/>
                    <a:pt x="1946" y="8875"/>
                    <a:pt x="5411" y="5411"/>
                  </a:cubicBezTo>
                  <a:cubicBezTo>
                    <a:pt x="8875" y="1946"/>
                    <a:pt x="13573" y="0"/>
                    <a:pt x="18473"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8" name="Google Shape;218;p30"/>
            <p:cNvSpPr txBox="1"/>
            <p:nvPr/>
          </p:nvSpPr>
          <p:spPr>
            <a:xfrm>
              <a:off x="0" y="-96487"/>
              <a:ext cx="1897200" cy="494100"/>
            </a:xfrm>
            <a:prstGeom prst="rect">
              <a:avLst/>
            </a:prstGeom>
            <a:noFill/>
            <a:ln>
              <a:noFill/>
            </a:ln>
          </p:spPr>
          <p:txBody>
            <a:bodyPr spcFirstLastPara="1" wrap="square" lIns="25400" tIns="25400" rIns="25400" bIns="25400" anchor="ctr" anchorCtr="0">
              <a:noAutofit/>
            </a:bodyPr>
            <a:lstStyle/>
            <a:p>
              <a:pPr marL="0" marR="0" lvl="0" indent="0" algn="ctr" rtl="0">
                <a:lnSpc>
                  <a:spcPct val="110001"/>
                </a:lnSpc>
                <a:spcBef>
                  <a:spcPts val="0"/>
                </a:spcBef>
                <a:spcAft>
                  <a:spcPts val="0"/>
                </a:spcAft>
                <a:buNone/>
              </a:pPr>
              <a:r>
                <a:rPr lang="en" sz="4500" u="none" strike="noStrike">
                  <a:solidFill>
                    <a:srgbClr val="000001"/>
                  </a:solidFill>
                  <a:latin typeface="Ultra"/>
                  <a:ea typeface="Ultra"/>
                  <a:cs typeface="Ultra"/>
                  <a:sym typeface="Ultra"/>
                </a:rPr>
                <a:t>Today’s Focus</a:t>
              </a:r>
              <a:endParaRPr sz="700"/>
            </a:p>
          </p:txBody>
        </p:sp>
      </p:grpSp>
      <p:sp>
        <p:nvSpPr>
          <p:cNvPr id="219" name="Google Shape;219;p30"/>
          <p:cNvSpPr/>
          <p:nvPr/>
        </p:nvSpPr>
        <p:spPr>
          <a:xfrm flipH="1">
            <a:off x="-95250" y="640402"/>
            <a:ext cx="2935602" cy="4620845"/>
          </a:xfrm>
          <a:custGeom>
            <a:avLst/>
            <a:gdLst/>
            <a:ahLst/>
            <a:cxnLst/>
            <a:rect l="l" t="t" r="r" b="b"/>
            <a:pathLst>
              <a:path w="5871203" h="9241689" extrusionOk="0">
                <a:moveTo>
                  <a:pt x="5871203" y="0"/>
                </a:moveTo>
                <a:lnTo>
                  <a:pt x="0" y="0"/>
                </a:lnTo>
                <a:lnTo>
                  <a:pt x="0" y="9241689"/>
                </a:lnTo>
                <a:lnTo>
                  <a:pt x="5871203" y="9241689"/>
                </a:lnTo>
                <a:lnTo>
                  <a:pt x="5871203" y="0"/>
                </a:lnTo>
                <a:close/>
              </a:path>
            </a:pathLst>
          </a:custGeom>
          <a:blipFill rotWithShape="1">
            <a:blip r:embed="rId4">
              <a:alphaModFix/>
            </a:blip>
            <a:stretch>
              <a:fillRect t="-582" b="-68825"/>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0" name="Google Shape;220;p30"/>
          <p:cNvSpPr txBox="1"/>
          <p:nvPr/>
        </p:nvSpPr>
        <p:spPr>
          <a:xfrm>
            <a:off x="4569619" y="2326163"/>
            <a:ext cx="4763" cy="443548"/>
          </a:xfrm>
          <a:prstGeom prst="rect">
            <a:avLst/>
          </a:prstGeom>
          <a:noFill/>
          <a:ln>
            <a:noFill/>
          </a:ln>
        </p:spPr>
        <p:txBody>
          <a:bodyPr spcFirstLastPara="1" wrap="square" lIns="0" tIns="0" rIns="0" bIns="0" anchor="t" anchorCtr="0">
            <a:spAutoFit/>
          </a:bodyPr>
          <a:lstStyle/>
          <a:p>
            <a:pPr marL="0" marR="0" lvl="0" indent="0" algn="ctr" rtl="0">
              <a:lnSpc>
                <a:spcPct val="404388"/>
              </a:lnSpc>
              <a:spcBef>
                <a:spcPts val="0"/>
              </a:spcBef>
              <a:spcAft>
                <a:spcPts val="0"/>
              </a:spcAft>
              <a:buNone/>
            </a:pPr>
            <a:endParaRPr sz="900">
              <a:solidFill>
                <a:schemeClr val="dk1"/>
              </a:solidFill>
              <a:latin typeface="Calibri"/>
              <a:ea typeface="Calibri"/>
              <a:cs typeface="Calibri"/>
              <a:sym typeface="Calibri"/>
            </a:endParaRPr>
          </a:p>
        </p:txBody>
      </p:sp>
      <p:sp>
        <p:nvSpPr>
          <p:cNvPr id="221" name="Google Shape;221;p30"/>
          <p:cNvSpPr txBox="1"/>
          <p:nvPr/>
        </p:nvSpPr>
        <p:spPr>
          <a:xfrm>
            <a:off x="2840350" y="1418850"/>
            <a:ext cx="6303600" cy="2305800"/>
          </a:xfrm>
          <a:prstGeom prst="rect">
            <a:avLst/>
          </a:prstGeom>
          <a:noFill/>
          <a:ln>
            <a:noFill/>
          </a:ln>
        </p:spPr>
        <p:txBody>
          <a:bodyPr spcFirstLastPara="1" wrap="square" lIns="0" tIns="0" rIns="0" bIns="0" anchor="t" anchorCtr="0">
            <a:spAutoFit/>
          </a:bodyPr>
          <a:lstStyle/>
          <a:p>
            <a:pPr marL="914400" marR="0" lvl="1" indent="-469900" algn="l" rtl="0">
              <a:lnSpc>
                <a:spcPct val="128001"/>
              </a:lnSpc>
              <a:spcBef>
                <a:spcPts val="0"/>
              </a:spcBef>
              <a:spcAft>
                <a:spcPts val="0"/>
              </a:spcAft>
              <a:buClr>
                <a:srgbClr val="000000"/>
              </a:buClr>
              <a:buSzPts val="4400"/>
              <a:buFont typeface="Arial"/>
              <a:buAutoNum type="arabicPeriod"/>
            </a:pPr>
            <a:r>
              <a:rPr lang="en" sz="4100" b="0" i="0" u="none" strike="noStrike" cap="none">
                <a:solidFill>
                  <a:srgbClr val="000000"/>
                </a:solidFill>
                <a:latin typeface="Arial"/>
                <a:ea typeface="Arial"/>
                <a:cs typeface="Arial"/>
                <a:sym typeface="Arial"/>
              </a:rPr>
              <a:t>ESP8266</a:t>
            </a:r>
            <a:endParaRPr sz="600"/>
          </a:p>
          <a:p>
            <a:pPr marL="914400" marR="0" lvl="1" indent="-450850" algn="l" rtl="0">
              <a:lnSpc>
                <a:spcPct val="128001"/>
              </a:lnSpc>
              <a:spcBef>
                <a:spcPts val="0"/>
              </a:spcBef>
              <a:spcAft>
                <a:spcPts val="0"/>
              </a:spcAft>
              <a:buClr>
                <a:srgbClr val="000000"/>
              </a:buClr>
              <a:buSzPts val="4100"/>
              <a:buFont typeface="Arial"/>
              <a:buAutoNum type="arabicPeriod"/>
            </a:pPr>
            <a:r>
              <a:rPr lang="en" sz="4100" b="0" i="0" u="none" strike="noStrike" cap="none">
                <a:solidFill>
                  <a:srgbClr val="000000"/>
                </a:solidFill>
                <a:latin typeface="Arial"/>
                <a:ea typeface="Arial"/>
                <a:cs typeface="Arial"/>
                <a:sym typeface="Arial"/>
              </a:rPr>
              <a:t>FireBase</a:t>
            </a:r>
            <a:endParaRPr sz="600"/>
          </a:p>
          <a:p>
            <a:pPr marL="914400" marR="0" lvl="1" indent="-450850" algn="l" rtl="0">
              <a:lnSpc>
                <a:spcPct val="128001"/>
              </a:lnSpc>
              <a:spcBef>
                <a:spcPts val="0"/>
              </a:spcBef>
              <a:spcAft>
                <a:spcPts val="0"/>
              </a:spcAft>
              <a:buClr>
                <a:srgbClr val="000000"/>
              </a:buClr>
              <a:buSzPts val="4100"/>
              <a:buFont typeface="Arial"/>
              <a:buAutoNum type="arabicPeriod"/>
            </a:pPr>
            <a:r>
              <a:rPr lang="en" sz="4100" b="0" i="0" u="none" strike="noStrike" cap="none">
                <a:solidFill>
                  <a:srgbClr val="000000"/>
                </a:solidFill>
                <a:latin typeface="Arial"/>
                <a:ea typeface="Arial"/>
                <a:cs typeface="Arial"/>
                <a:sym typeface="Arial"/>
              </a:rPr>
              <a:t>Internet of Things (IoT)</a:t>
            </a:r>
            <a:endParaRPr sz="60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225"/>
        <p:cNvGrpSpPr/>
        <p:nvPr/>
      </p:nvGrpSpPr>
      <p:grpSpPr>
        <a:xfrm>
          <a:off x="0" y="0"/>
          <a:ext cx="0" cy="0"/>
          <a:chOff x="0" y="0"/>
          <a:chExt cx="0" cy="0"/>
        </a:xfrm>
      </p:grpSpPr>
      <p:grpSp>
        <p:nvGrpSpPr>
          <p:cNvPr id="226" name="Google Shape;226;p31"/>
          <p:cNvGrpSpPr/>
          <p:nvPr/>
        </p:nvGrpSpPr>
        <p:grpSpPr>
          <a:xfrm>
            <a:off x="190906" y="1331624"/>
            <a:ext cx="5824370" cy="3593170"/>
            <a:chOff x="0" y="0"/>
            <a:chExt cx="3124795" cy="1927748"/>
          </a:xfrm>
        </p:grpSpPr>
        <p:sp>
          <p:nvSpPr>
            <p:cNvPr id="227" name="Google Shape;227;p31"/>
            <p:cNvSpPr/>
            <p:nvPr/>
          </p:nvSpPr>
          <p:spPr>
            <a:xfrm>
              <a:off x="0" y="0"/>
              <a:ext cx="3124795" cy="1927748"/>
            </a:xfrm>
            <a:custGeom>
              <a:avLst/>
              <a:gdLst/>
              <a:ahLst/>
              <a:cxnLst/>
              <a:rect l="l" t="t" r="r" b="b"/>
              <a:pathLst>
                <a:path w="3124795" h="1927748" extrusionOk="0">
                  <a:moveTo>
                    <a:pt x="16615" y="0"/>
                  </a:moveTo>
                  <a:lnTo>
                    <a:pt x="3108180" y="0"/>
                  </a:lnTo>
                  <a:cubicBezTo>
                    <a:pt x="3112587" y="0"/>
                    <a:pt x="3116813" y="1751"/>
                    <a:pt x="3119929" y="4867"/>
                  </a:cubicBezTo>
                  <a:cubicBezTo>
                    <a:pt x="3123045" y="7983"/>
                    <a:pt x="3124795" y="12209"/>
                    <a:pt x="3124795" y="16615"/>
                  </a:cubicBezTo>
                  <a:lnTo>
                    <a:pt x="3124795" y="1911133"/>
                  </a:lnTo>
                  <a:cubicBezTo>
                    <a:pt x="3124795" y="1915540"/>
                    <a:pt x="3123045" y="1919766"/>
                    <a:pt x="3119929" y="1922882"/>
                  </a:cubicBezTo>
                  <a:cubicBezTo>
                    <a:pt x="3116813" y="1925998"/>
                    <a:pt x="3112587" y="1927748"/>
                    <a:pt x="3108180" y="1927748"/>
                  </a:cubicBezTo>
                  <a:lnTo>
                    <a:pt x="16615" y="1927748"/>
                  </a:lnTo>
                  <a:cubicBezTo>
                    <a:pt x="12209" y="1927748"/>
                    <a:pt x="7983" y="1925998"/>
                    <a:pt x="4867" y="1922882"/>
                  </a:cubicBezTo>
                  <a:cubicBezTo>
                    <a:pt x="1751" y="1919766"/>
                    <a:pt x="0" y="1915540"/>
                    <a:pt x="0" y="1911133"/>
                  </a:cubicBezTo>
                  <a:lnTo>
                    <a:pt x="0" y="16615"/>
                  </a:lnTo>
                  <a:cubicBezTo>
                    <a:pt x="0" y="12209"/>
                    <a:pt x="1751" y="7983"/>
                    <a:pt x="4867" y="4867"/>
                  </a:cubicBezTo>
                  <a:cubicBezTo>
                    <a:pt x="7983" y="1751"/>
                    <a:pt x="12209" y="0"/>
                    <a:pt x="16615"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8" name="Google Shape;228;p31"/>
            <p:cNvSpPr txBox="1"/>
            <p:nvPr/>
          </p:nvSpPr>
          <p:spPr>
            <a:xfrm>
              <a:off x="0" y="38100"/>
              <a:ext cx="3124795" cy="1889648"/>
            </a:xfrm>
            <a:prstGeom prst="rect">
              <a:avLst/>
            </a:prstGeom>
            <a:noFill/>
            <a:ln>
              <a:noFill/>
            </a:ln>
          </p:spPr>
          <p:txBody>
            <a:bodyPr spcFirstLastPara="1" wrap="square" lIns="25400" tIns="25400" rIns="25400" bIns="25400" anchor="ctr" anchorCtr="0">
              <a:noAutofit/>
            </a:bodyPr>
            <a:lstStyle/>
            <a:p>
              <a:pPr marL="0" marR="0" lvl="0" indent="0" algn="ctr" rtl="0">
                <a:lnSpc>
                  <a:spcPct val="149666"/>
                </a:lnSpc>
                <a:spcBef>
                  <a:spcPts val="0"/>
                </a:spcBef>
                <a:spcAft>
                  <a:spcPts val="0"/>
                </a:spcAft>
                <a:buNone/>
              </a:pPr>
              <a:endParaRPr sz="900">
                <a:solidFill>
                  <a:schemeClr val="dk1"/>
                </a:solidFill>
                <a:latin typeface="Calibri"/>
                <a:ea typeface="Calibri"/>
                <a:cs typeface="Calibri"/>
                <a:sym typeface="Calibri"/>
              </a:endParaRPr>
            </a:p>
          </p:txBody>
        </p:sp>
      </p:grpSp>
      <p:grpSp>
        <p:nvGrpSpPr>
          <p:cNvPr id="229" name="Google Shape;229;p31"/>
          <p:cNvGrpSpPr/>
          <p:nvPr/>
        </p:nvGrpSpPr>
        <p:grpSpPr>
          <a:xfrm>
            <a:off x="6230336" y="488868"/>
            <a:ext cx="2510098" cy="4293050"/>
            <a:chOff x="0" y="-9525"/>
            <a:chExt cx="1322191" cy="2261360"/>
          </a:xfrm>
        </p:grpSpPr>
        <p:sp>
          <p:nvSpPr>
            <p:cNvPr id="230" name="Google Shape;230;p31"/>
            <p:cNvSpPr/>
            <p:nvPr/>
          </p:nvSpPr>
          <p:spPr>
            <a:xfrm>
              <a:off x="0" y="0"/>
              <a:ext cx="1322191" cy="2251835"/>
            </a:xfrm>
            <a:custGeom>
              <a:avLst/>
              <a:gdLst/>
              <a:ahLst/>
              <a:cxnLst/>
              <a:rect l="l" t="t" r="r" b="b"/>
              <a:pathLst>
                <a:path w="1322191" h="2251835" extrusionOk="0">
                  <a:moveTo>
                    <a:pt x="38554" y="0"/>
                  </a:moveTo>
                  <a:lnTo>
                    <a:pt x="1283638" y="0"/>
                  </a:lnTo>
                  <a:cubicBezTo>
                    <a:pt x="1304930" y="0"/>
                    <a:pt x="1322191" y="17261"/>
                    <a:pt x="1322191" y="38554"/>
                  </a:cubicBezTo>
                  <a:lnTo>
                    <a:pt x="1322191" y="2213281"/>
                  </a:lnTo>
                  <a:cubicBezTo>
                    <a:pt x="1322191" y="2234573"/>
                    <a:pt x="1304930" y="2251835"/>
                    <a:pt x="1283638" y="2251835"/>
                  </a:cubicBezTo>
                  <a:lnTo>
                    <a:pt x="38554" y="2251835"/>
                  </a:lnTo>
                  <a:cubicBezTo>
                    <a:pt x="17261" y="2251835"/>
                    <a:pt x="0" y="2234573"/>
                    <a:pt x="0" y="2213281"/>
                  </a:cubicBezTo>
                  <a:lnTo>
                    <a:pt x="0" y="38554"/>
                  </a:lnTo>
                  <a:cubicBezTo>
                    <a:pt x="0" y="17261"/>
                    <a:pt x="17261" y="0"/>
                    <a:pt x="38554"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1" name="Google Shape;231;p31"/>
            <p:cNvSpPr txBox="1"/>
            <p:nvPr/>
          </p:nvSpPr>
          <p:spPr>
            <a:xfrm>
              <a:off x="0" y="-9525"/>
              <a:ext cx="1322191" cy="2261360"/>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900">
                <a:solidFill>
                  <a:schemeClr val="dk1"/>
                </a:solidFill>
                <a:latin typeface="Calibri"/>
                <a:ea typeface="Calibri"/>
                <a:cs typeface="Calibri"/>
                <a:sym typeface="Calibri"/>
              </a:endParaRPr>
            </a:p>
          </p:txBody>
        </p:sp>
      </p:grpSp>
      <p:sp>
        <p:nvSpPr>
          <p:cNvPr id="232" name="Google Shape;232;p31"/>
          <p:cNvSpPr/>
          <p:nvPr/>
        </p:nvSpPr>
        <p:spPr>
          <a:xfrm>
            <a:off x="5255310" y="409575"/>
            <a:ext cx="4762500" cy="4629150"/>
          </a:xfrm>
          <a:custGeom>
            <a:avLst/>
            <a:gdLst/>
            <a:ahLst/>
            <a:cxnLst/>
            <a:rect l="l" t="t" r="r" b="b"/>
            <a:pathLst>
              <a:path w="9525000" h="9258300" extrusionOk="0">
                <a:moveTo>
                  <a:pt x="0" y="0"/>
                </a:moveTo>
                <a:lnTo>
                  <a:pt x="9525000" y="0"/>
                </a:lnTo>
                <a:lnTo>
                  <a:pt x="9525000" y="9258300"/>
                </a:lnTo>
                <a:lnTo>
                  <a:pt x="0" y="9258300"/>
                </a:lnTo>
                <a:lnTo>
                  <a:pt x="0" y="0"/>
                </a:lnTo>
                <a:close/>
              </a:path>
            </a:pathLst>
          </a:custGeom>
          <a:blipFill rotWithShape="1">
            <a:blip r:embed="rId3">
              <a:alphaModFix/>
            </a:blip>
            <a:stretch>
              <a:fillRect t="-2879"/>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3" name="Google Shape;233;p31"/>
          <p:cNvSpPr txBox="1"/>
          <p:nvPr/>
        </p:nvSpPr>
        <p:spPr>
          <a:xfrm>
            <a:off x="0" y="1387982"/>
            <a:ext cx="5705400" cy="4655100"/>
          </a:xfrm>
          <a:prstGeom prst="rect">
            <a:avLst/>
          </a:prstGeom>
          <a:noFill/>
          <a:ln>
            <a:noFill/>
          </a:ln>
        </p:spPr>
        <p:txBody>
          <a:bodyPr spcFirstLastPara="1" wrap="square" lIns="0" tIns="0" rIns="0" bIns="0" anchor="t" anchorCtr="0">
            <a:spAutoFit/>
          </a:bodyPr>
          <a:lstStyle/>
          <a:p>
            <a:pPr marL="609600" marR="0" lvl="1" indent="-304800" algn="just" rtl="0">
              <a:lnSpc>
                <a:spcPct val="140010"/>
              </a:lnSpc>
              <a:spcBef>
                <a:spcPts val="0"/>
              </a:spcBef>
              <a:spcAft>
                <a:spcPts val="0"/>
              </a:spcAft>
              <a:buClr>
                <a:srgbClr val="000001"/>
              </a:buClr>
              <a:buSzPts val="2800"/>
              <a:buFont typeface="Arial"/>
              <a:buChar char="•"/>
            </a:pPr>
            <a:r>
              <a:rPr lang="en" sz="2800" b="0" i="0" u="none" strike="noStrike" cap="none">
                <a:solidFill>
                  <a:srgbClr val="000001"/>
                </a:solidFill>
                <a:latin typeface="Arial"/>
                <a:ea typeface="Arial"/>
                <a:cs typeface="Arial"/>
                <a:sym typeface="Arial"/>
              </a:rPr>
              <a:t>NodeMCU ESP8266 is a low cost open source firmware.</a:t>
            </a:r>
            <a:endParaRPr sz="700"/>
          </a:p>
          <a:p>
            <a:pPr marL="609600" marR="0" lvl="1" indent="-304800" algn="just" rtl="0">
              <a:lnSpc>
                <a:spcPct val="140010"/>
              </a:lnSpc>
              <a:spcBef>
                <a:spcPts val="0"/>
              </a:spcBef>
              <a:spcAft>
                <a:spcPts val="0"/>
              </a:spcAft>
              <a:buClr>
                <a:srgbClr val="000001"/>
              </a:buClr>
              <a:buSzPts val="2800"/>
              <a:buFont typeface="Arial"/>
              <a:buChar char="•"/>
            </a:pPr>
            <a:r>
              <a:rPr lang="en" sz="2800" b="0" i="0" u="none" strike="noStrike" cap="none">
                <a:solidFill>
                  <a:srgbClr val="000001"/>
                </a:solidFill>
                <a:latin typeface="Arial"/>
                <a:ea typeface="Arial"/>
                <a:cs typeface="Arial"/>
                <a:sym typeface="Arial"/>
              </a:rPr>
              <a:t>Specifically used for IoT applications.</a:t>
            </a:r>
            <a:endParaRPr sz="700"/>
          </a:p>
          <a:p>
            <a:pPr marL="609600" marR="0" lvl="1" indent="-304800" algn="just" rtl="0">
              <a:lnSpc>
                <a:spcPct val="140010"/>
              </a:lnSpc>
              <a:spcBef>
                <a:spcPts val="0"/>
              </a:spcBef>
              <a:spcAft>
                <a:spcPts val="0"/>
              </a:spcAft>
              <a:buClr>
                <a:srgbClr val="000001"/>
              </a:buClr>
              <a:buSzPts val="2800"/>
              <a:buFont typeface="Arial"/>
              <a:buChar char="•"/>
            </a:pPr>
            <a:r>
              <a:rPr lang="en" sz="2800" b="0" i="0" u="none" strike="noStrike" cap="none">
                <a:solidFill>
                  <a:srgbClr val="000001"/>
                </a:solidFill>
                <a:latin typeface="Arial"/>
                <a:ea typeface="Arial"/>
                <a:cs typeface="Arial"/>
                <a:sym typeface="Arial"/>
              </a:rPr>
              <a:t>WiFi enabled microcontroller board.</a:t>
            </a:r>
            <a:endParaRPr sz="700"/>
          </a:p>
          <a:p>
            <a:pPr marL="0" marR="0" lvl="0" indent="0" algn="just" rtl="0">
              <a:lnSpc>
                <a:spcPct val="140010"/>
              </a:lnSpc>
              <a:spcBef>
                <a:spcPts val="0"/>
              </a:spcBef>
              <a:spcAft>
                <a:spcPts val="0"/>
              </a:spcAft>
              <a:buNone/>
            </a:pPr>
            <a:endParaRPr sz="2800">
              <a:solidFill>
                <a:srgbClr val="000001"/>
              </a:solidFill>
              <a:latin typeface="Arial"/>
              <a:ea typeface="Arial"/>
              <a:cs typeface="Arial"/>
              <a:sym typeface="Arial"/>
            </a:endParaRPr>
          </a:p>
          <a:p>
            <a:pPr marL="0" marR="0" lvl="0" indent="0" algn="just" rtl="0">
              <a:lnSpc>
                <a:spcPct val="140010"/>
              </a:lnSpc>
              <a:spcBef>
                <a:spcPts val="0"/>
              </a:spcBef>
              <a:spcAft>
                <a:spcPts val="0"/>
              </a:spcAft>
              <a:buNone/>
            </a:pPr>
            <a:endParaRPr sz="2800">
              <a:solidFill>
                <a:srgbClr val="000001"/>
              </a:solidFill>
              <a:latin typeface="Arial"/>
              <a:ea typeface="Arial"/>
              <a:cs typeface="Arial"/>
              <a:sym typeface="Arial"/>
            </a:endParaRPr>
          </a:p>
        </p:txBody>
      </p:sp>
      <p:grpSp>
        <p:nvGrpSpPr>
          <p:cNvPr id="234" name="Google Shape;234;p31"/>
          <p:cNvGrpSpPr/>
          <p:nvPr/>
        </p:nvGrpSpPr>
        <p:grpSpPr>
          <a:xfrm>
            <a:off x="180975" y="94548"/>
            <a:ext cx="5834301" cy="1201711"/>
            <a:chOff x="0" y="-52389"/>
            <a:chExt cx="3073212" cy="633000"/>
          </a:xfrm>
        </p:grpSpPr>
        <p:sp>
          <p:nvSpPr>
            <p:cNvPr id="235" name="Google Shape;235;p31"/>
            <p:cNvSpPr/>
            <p:nvPr/>
          </p:nvSpPr>
          <p:spPr>
            <a:xfrm>
              <a:off x="0" y="0"/>
              <a:ext cx="3073212" cy="528245"/>
            </a:xfrm>
            <a:custGeom>
              <a:avLst/>
              <a:gdLst/>
              <a:ahLst/>
              <a:cxnLst/>
              <a:rect l="l" t="t" r="r" b="b"/>
              <a:pathLst>
                <a:path w="3073212" h="528245" extrusionOk="0">
                  <a:moveTo>
                    <a:pt x="16587" y="0"/>
                  </a:moveTo>
                  <a:lnTo>
                    <a:pt x="3056625" y="0"/>
                  </a:lnTo>
                  <a:cubicBezTo>
                    <a:pt x="3065786" y="0"/>
                    <a:pt x="3073212" y="7426"/>
                    <a:pt x="3073212" y="16587"/>
                  </a:cubicBezTo>
                  <a:lnTo>
                    <a:pt x="3073212" y="511658"/>
                  </a:lnTo>
                  <a:cubicBezTo>
                    <a:pt x="3073212" y="516057"/>
                    <a:pt x="3071464" y="520276"/>
                    <a:pt x="3068354" y="523387"/>
                  </a:cubicBezTo>
                  <a:cubicBezTo>
                    <a:pt x="3065243" y="526497"/>
                    <a:pt x="3061024" y="528245"/>
                    <a:pt x="3056625" y="528245"/>
                  </a:cubicBezTo>
                  <a:lnTo>
                    <a:pt x="16587" y="528245"/>
                  </a:lnTo>
                  <a:cubicBezTo>
                    <a:pt x="12188" y="528245"/>
                    <a:pt x="7969" y="526497"/>
                    <a:pt x="4858" y="523387"/>
                  </a:cubicBezTo>
                  <a:cubicBezTo>
                    <a:pt x="1748" y="520276"/>
                    <a:pt x="0" y="516057"/>
                    <a:pt x="0" y="511658"/>
                  </a:cubicBezTo>
                  <a:lnTo>
                    <a:pt x="0" y="16587"/>
                  </a:lnTo>
                  <a:cubicBezTo>
                    <a:pt x="0" y="12188"/>
                    <a:pt x="1748" y="7969"/>
                    <a:pt x="4858" y="4858"/>
                  </a:cubicBezTo>
                  <a:cubicBezTo>
                    <a:pt x="7969" y="1748"/>
                    <a:pt x="12188" y="0"/>
                    <a:pt x="16587"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6" name="Google Shape;236;p31"/>
            <p:cNvSpPr txBox="1"/>
            <p:nvPr/>
          </p:nvSpPr>
          <p:spPr>
            <a:xfrm>
              <a:off x="0" y="-52389"/>
              <a:ext cx="3073200" cy="6330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2900" b="1">
                  <a:solidFill>
                    <a:srgbClr val="000001"/>
                  </a:solidFill>
                  <a:latin typeface="Ultra"/>
                  <a:ea typeface="Ultra"/>
                  <a:cs typeface="Ultra"/>
                  <a:sym typeface="Ultra"/>
                </a:rPr>
                <a:t>WHAT IS NODEMCU ESP8266 ?</a:t>
              </a:r>
              <a:endParaRPr sz="600"/>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240"/>
        <p:cNvGrpSpPr/>
        <p:nvPr/>
      </p:nvGrpSpPr>
      <p:grpSpPr>
        <a:xfrm>
          <a:off x="0" y="0"/>
          <a:ext cx="0" cy="0"/>
          <a:chOff x="0" y="0"/>
          <a:chExt cx="0" cy="0"/>
        </a:xfrm>
      </p:grpSpPr>
      <p:grpSp>
        <p:nvGrpSpPr>
          <p:cNvPr id="241" name="Google Shape;241;p32"/>
          <p:cNvGrpSpPr/>
          <p:nvPr/>
        </p:nvGrpSpPr>
        <p:grpSpPr>
          <a:xfrm>
            <a:off x="190906" y="1331624"/>
            <a:ext cx="5824315" cy="3593226"/>
            <a:chOff x="0" y="0"/>
            <a:chExt cx="3124800" cy="1927800"/>
          </a:xfrm>
        </p:grpSpPr>
        <p:sp>
          <p:nvSpPr>
            <p:cNvPr id="242" name="Google Shape;242;p32"/>
            <p:cNvSpPr/>
            <p:nvPr/>
          </p:nvSpPr>
          <p:spPr>
            <a:xfrm>
              <a:off x="0" y="0"/>
              <a:ext cx="3124795" cy="1927748"/>
            </a:xfrm>
            <a:custGeom>
              <a:avLst/>
              <a:gdLst/>
              <a:ahLst/>
              <a:cxnLst/>
              <a:rect l="l" t="t" r="r" b="b"/>
              <a:pathLst>
                <a:path w="3124795" h="1927748" extrusionOk="0">
                  <a:moveTo>
                    <a:pt x="16615" y="0"/>
                  </a:moveTo>
                  <a:lnTo>
                    <a:pt x="3108180" y="0"/>
                  </a:lnTo>
                  <a:cubicBezTo>
                    <a:pt x="3112587" y="0"/>
                    <a:pt x="3116813" y="1751"/>
                    <a:pt x="3119929" y="4867"/>
                  </a:cubicBezTo>
                  <a:cubicBezTo>
                    <a:pt x="3123045" y="7983"/>
                    <a:pt x="3124795" y="12209"/>
                    <a:pt x="3124795" y="16615"/>
                  </a:cubicBezTo>
                  <a:lnTo>
                    <a:pt x="3124795" y="1911133"/>
                  </a:lnTo>
                  <a:cubicBezTo>
                    <a:pt x="3124795" y="1915540"/>
                    <a:pt x="3123045" y="1919766"/>
                    <a:pt x="3119929" y="1922882"/>
                  </a:cubicBezTo>
                  <a:cubicBezTo>
                    <a:pt x="3116813" y="1925998"/>
                    <a:pt x="3112587" y="1927748"/>
                    <a:pt x="3108180" y="1927748"/>
                  </a:cubicBezTo>
                  <a:lnTo>
                    <a:pt x="16615" y="1927748"/>
                  </a:lnTo>
                  <a:cubicBezTo>
                    <a:pt x="12209" y="1927748"/>
                    <a:pt x="7983" y="1925998"/>
                    <a:pt x="4867" y="1922882"/>
                  </a:cubicBezTo>
                  <a:cubicBezTo>
                    <a:pt x="1751" y="1919766"/>
                    <a:pt x="0" y="1915540"/>
                    <a:pt x="0" y="1911133"/>
                  </a:cubicBezTo>
                  <a:lnTo>
                    <a:pt x="0" y="16615"/>
                  </a:lnTo>
                  <a:cubicBezTo>
                    <a:pt x="0" y="12209"/>
                    <a:pt x="1751" y="7983"/>
                    <a:pt x="4867" y="4867"/>
                  </a:cubicBezTo>
                  <a:cubicBezTo>
                    <a:pt x="7983" y="1751"/>
                    <a:pt x="12209" y="0"/>
                    <a:pt x="16615" y="0"/>
                  </a:cubicBezTo>
                  <a:close/>
                </a:path>
              </a:pathLst>
            </a:custGeom>
            <a:solidFill>
              <a:srgbClr val="FFFFF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3" name="Google Shape;243;p32"/>
            <p:cNvSpPr txBox="1"/>
            <p:nvPr/>
          </p:nvSpPr>
          <p:spPr>
            <a:xfrm>
              <a:off x="0" y="38100"/>
              <a:ext cx="3124800" cy="1889700"/>
            </a:xfrm>
            <a:prstGeom prst="rect">
              <a:avLst/>
            </a:prstGeom>
            <a:noFill/>
            <a:ln>
              <a:noFill/>
            </a:ln>
          </p:spPr>
          <p:txBody>
            <a:bodyPr spcFirstLastPara="1" wrap="square" lIns="25400" tIns="25400" rIns="25400" bIns="25400" anchor="ctr" anchorCtr="0">
              <a:noAutofit/>
            </a:bodyPr>
            <a:lstStyle/>
            <a:p>
              <a:pPr marL="0" marR="0" lvl="0" indent="0" algn="ctr" rtl="0">
                <a:lnSpc>
                  <a:spcPct val="149666"/>
                </a:lnSpc>
                <a:spcBef>
                  <a:spcPts val="0"/>
                </a:spcBef>
                <a:spcAft>
                  <a:spcPts val="0"/>
                </a:spcAft>
                <a:buNone/>
              </a:pPr>
              <a:endParaRPr sz="900">
                <a:solidFill>
                  <a:schemeClr val="dk1"/>
                </a:solidFill>
                <a:latin typeface="Calibri"/>
                <a:ea typeface="Calibri"/>
                <a:cs typeface="Calibri"/>
                <a:sym typeface="Calibri"/>
              </a:endParaRPr>
            </a:p>
          </p:txBody>
        </p:sp>
      </p:grpSp>
      <p:grpSp>
        <p:nvGrpSpPr>
          <p:cNvPr id="244" name="Google Shape;244;p32"/>
          <p:cNvGrpSpPr/>
          <p:nvPr/>
        </p:nvGrpSpPr>
        <p:grpSpPr>
          <a:xfrm>
            <a:off x="6230337" y="488869"/>
            <a:ext cx="2510047" cy="4293042"/>
            <a:chOff x="0" y="-9525"/>
            <a:chExt cx="1322191" cy="2261400"/>
          </a:xfrm>
        </p:grpSpPr>
        <p:sp>
          <p:nvSpPr>
            <p:cNvPr id="245" name="Google Shape;245;p32"/>
            <p:cNvSpPr/>
            <p:nvPr/>
          </p:nvSpPr>
          <p:spPr>
            <a:xfrm>
              <a:off x="0" y="0"/>
              <a:ext cx="1322191" cy="2251835"/>
            </a:xfrm>
            <a:custGeom>
              <a:avLst/>
              <a:gdLst/>
              <a:ahLst/>
              <a:cxnLst/>
              <a:rect l="l" t="t" r="r" b="b"/>
              <a:pathLst>
                <a:path w="1322191" h="2251835" extrusionOk="0">
                  <a:moveTo>
                    <a:pt x="38554" y="0"/>
                  </a:moveTo>
                  <a:lnTo>
                    <a:pt x="1283638" y="0"/>
                  </a:lnTo>
                  <a:cubicBezTo>
                    <a:pt x="1304930" y="0"/>
                    <a:pt x="1322191" y="17261"/>
                    <a:pt x="1322191" y="38554"/>
                  </a:cubicBezTo>
                  <a:lnTo>
                    <a:pt x="1322191" y="2213281"/>
                  </a:lnTo>
                  <a:cubicBezTo>
                    <a:pt x="1322191" y="2234573"/>
                    <a:pt x="1304930" y="2251835"/>
                    <a:pt x="1283638" y="2251835"/>
                  </a:cubicBezTo>
                  <a:lnTo>
                    <a:pt x="38554" y="2251835"/>
                  </a:lnTo>
                  <a:cubicBezTo>
                    <a:pt x="17261" y="2251835"/>
                    <a:pt x="0" y="2234573"/>
                    <a:pt x="0" y="2213281"/>
                  </a:cubicBezTo>
                  <a:lnTo>
                    <a:pt x="0" y="38554"/>
                  </a:lnTo>
                  <a:cubicBezTo>
                    <a:pt x="0" y="17261"/>
                    <a:pt x="17261" y="0"/>
                    <a:pt x="38554"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6" name="Google Shape;246;p32"/>
            <p:cNvSpPr txBox="1"/>
            <p:nvPr/>
          </p:nvSpPr>
          <p:spPr>
            <a:xfrm>
              <a:off x="0" y="-9525"/>
              <a:ext cx="1322100" cy="2261400"/>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900">
                <a:solidFill>
                  <a:schemeClr val="dk1"/>
                </a:solidFill>
                <a:latin typeface="Calibri"/>
                <a:ea typeface="Calibri"/>
                <a:cs typeface="Calibri"/>
                <a:sym typeface="Calibri"/>
              </a:endParaRPr>
            </a:p>
          </p:txBody>
        </p:sp>
      </p:grpSp>
      <p:sp>
        <p:nvSpPr>
          <p:cNvPr id="247" name="Google Shape;247;p32"/>
          <p:cNvSpPr/>
          <p:nvPr/>
        </p:nvSpPr>
        <p:spPr>
          <a:xfrm>
            <a:off x="5255310" y="409575"/>
            <a:ext cx="4762500" cy="4629150"/>
          </a:xfrm>
          <a:custGeom>
            <a:avLst/>
            <a:gdLst/>
            <a:ahLst/>
            <a:cxnLst/>
            <a:rect l="l" t="t" r="r" b="b"/>
            <a:pathLst>
              <a:path w="9525000" h="9258300" extrusionOk="0">
                <a:moveTo>
                  <a:pt x="0" y="0"/>
                </a:moveTo>
                <a:lnTo>
                  <a:pt x="9525000" y="0"/>
                </a:lnTo>
                <a:lnTo>
                  <a:pt x="9525000" y="9258300"/>
                </a:lnTo>
                <a:lnTo>
                  <a:pt x="0" y="9258300"/>
                </a:lnTo>
                <a:lnTo>
                  <a:pt x="0" y="0"/>
                </a:lnTo>
                <a:close/>
              </a:path>
            </a:pathLst>
          </a:custGeom>
          <a:blipFill rotWithShape="1">
            <a:blip r:embed="rId3">
              <a:alphaModFix/>
            </a:blip>
            <a:stretch>
              <a:fillRect t="-2879"/>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248" name="Google Shape;248;p32"/>
          <p:cNvGrpSpPr/>
          <p:nvPr/>
        </p:nvGrpSpPr>
        <p:grpSpPr>
          <a:xfrm>
            <a:off x="180975" y="94550"/>
            <a:ext cx="5834186" cy="1201687"/>
            <a:chOff x="0" y="-52389"/>
            <a:chExt cx="3073212" cy="633000"/>
          </a:xfrm>
        </p:grpSpPr>
        <p:sp>
          <p:nvSpPr>
            <p:cNvPr id="249" name="Google Shape;249;p32"/>
            <p:cNvSpPr/>
            <p:nvPr/>
          </p:nvSpPr>
          <p:spPr>
            <a:xfrm>
              <a:off x="0" y="0"/>
              <a:ext cx="3073212" cy="528245"/>
            </a:xfrm>
            <a:custGeom>
              <a:avLst/>
              <a:gdLst/>
              <a:ahLst/>
              <a:cxnLst/>
              <a:rect l="l" t="t" r="r" b="b"/>
              <a:pathLst>
                <a:path w="3073212" h="528245" extrusionOk="0">
                  <a:moveTo>
                    <a:pt x="16587" y="0"/>
                  </a:moveTo>
                  <a:lnTo>
                    <a:pt x="3056625" y="0"/>
                  </a:lnTo>
                  <a:cubicBezTo>
                    <a:pt x="3065786" y="0"/>
                    <a:pt x="3073212" y="7426"/>
                    <a:pt x="3073212" y="16587"/>
                  </a:cubicBezTo>
                  <a:lnTo>
                    <a:pt x="3073212" y="511658"/>
                  </a:lnTo>
                  <a:cubicBezTo>
                    <a:pt x="3073212" y="516057"/>
                    <a:pt x="3071464" y="520276"/>
                    <a:pt x="3068354" y="523387"/>
                  </a:cubicBezTo>
                  <a:cubicBezTo>
                    <a:pt x="3065243" y="526497"/>
                    <a:pt x="3061024" y="528245"/>
                    <a:pt x="3056625" y="528245"/>
                  </a:cubicBezTo>
                  <a:lnTo>
                    <a:pt x="16587" y="528245"/>
                  </a:lnTo>
                  <a:cubicBezTo>
                    <a:pt x="12188" y="528245"/>
                    <a:pt x="7969" y="526497"/>
                    <a:pt x="4858" y="523387"/>
                  </a:cubicBezTo>
                  <a:cubicBezTo>
                    <a:pt x="1748" y="520276"/>
                    <a:pt x="0" y="516057"/>
                    <a:pt x="0" y="511658"/>
                  </a:cubicBezTo>
                  <a:lnTo>
                    <a:pt x="0" y="16587"/>
                  </a:lnTo>
                  <a:cubicBezTo>
                    <a:pt x="0" y="12188"/>
                    <a:pt x="1748" y="7969"/>
                    <a:pt x="4858" y="4858"/>
                  </a:cubicBezTo>
                  <a:cubicBezTo>
                    <a:pt x="7969" y="1748"/>
                    <a:pt x="12188" y="0"/>
                    <a:pt x="16587"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0" name="Google Shape;250;p32"/>
            <p:cNvSpPr txBox="1"/>
            <p:nvPr/>
          </p:nvSpPr>
          <p:spPr>
            <a:xfrm>
              <a:off x="0" y="-52389"/>
              <a:ext cx="3073200" cy="6330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2900" b="1">
                  <a:solidFill>
                    <a:srgbClr val="000001"/>
                  </a:solidFill>
                  <a:latin typeface="Ultra"/>
                  <a:ea typeface="Ultra"/>
                  <a:cs typeface="Ultra"/>
                  <a:sym typeface="Ultra"/>
                </a:rPr>
                <a:t>WHAT IS NODEMCU ESP8266 ?</a:t>
              </a:r>
              <a:endParaRPr sz="600"/>
            </a:p>
          </p:txBody>
        </p:sp>
      </p:grpSp>
      <p:pic>
        <p:nvPicPr>
          <p:cNvPr id="251" name="Google Shape;251;p32" title="nodemcu.mp4">
            <a:hlinkClick r:id="rId4"/>
          </p:cNvPr>
          <p:cNvPicPr preferRelativeResize="0"/>
          <p:nvPr/>
        </p:nvPicPr>
        <p:blipFill>
          <a:blip r:embed="rId5">
            <a:alphaModFix/>
          </a:blip>
          <a:stretch>
            <a:fillRect/>
          </a:stretch>
        </p:blipFill>
        <p:spPr>
          <a:xfrm>
            <a:off x="6230326" y="340594"/>
            <a:ext cx="2510050" cy="4462320"/>
          </a:xfrm>
          <a:prstGeom prst="rect">
            <a:avLst/>
          </a:prstGeom>
          <a:noFill/>
          <a:ln>
            <a:noFill/>
          </a:ln>
        </p:spPr>
      </p:pic>
      <p:grpSp>
        <p:nvGrpSpPr>
          <p:cNvPr id="252" name="Google Shape;252;p32"/>
          <p:cNvGrpSpPr/>
          <p:nvPr/>
        </p:nvGrpSpPr>
        <p:grpSpPr>
          <a:xfrm>
            <a:off x="180975" y="94550"/>
            <a:ext cx="5834186" cy="1201687"/>
            <a:chOff x="0" y="-52389"/>
            <a:chExt cx="3073212" cy="633000"/>
          </a:xfrm>
        </p:grpSpPr>
        <p:sp>
          <p:nvSpPr>
            <p:cNvPr id="253" name="Google Shape;253;p32"/>
            <p:cNvSpPr/>
            <p:nvPr/>
          </p:nvSpPr>
          <p:spPr>
            <a:xfrm>
              <a:off x="0" y="0"/>
              <a:ext cx="3073212" cy="528245"/>
            </a:xfrm>
            <a:custGeom>
              <a:avLst/>
              <a:gdLst/>
              <a:ahLst/>
              <a:cxnLst/>
              <a:rect l="l" t="t" r="r" b="b"/>
              <a:pathLst>
                <a:path w="3073212" h="528245" extrusionOk="0">
                  <a:moveTo>
                    <a:pt x="16587" y="0"/>
                  </a:moveTo>
                  <a:lnTo>
                    <a:pt x="3056625" y="0"/>
                  </a:lnTo>
                  <a:cubicBezTo>
                    <a:pt x="3065786" y="0"/>
                    <a:pt x="3073212" y="7426"/>
                    <a:pt x="3073212" y="16587"/>
                  </a:cubicBezTo>
                  <a:lnTo>
                    <a:pt x="3073212" y="511658"/>
                  </a:lnTo>
                  <a:cubicBezTo>
                    <a:pt x="3073212" y="516057"/>
                    <a:pt x="3071464" y="520276"/>
                    <a:pt x="3068354" y="523387"/>
                  </a:cubicBezTo>
                  <a:cubicBezTo>
                    <a:pt x="3065243" y="526497"/>
                    <a:pt x="3061024" y="528245"/>
                    <a:pt x="3056625" y="528245"/>
                  </a:cubicBezTo>
                  <a:lnTo>
                    <a:pt x="16587" y="528245"/>
                  </a:lnTo>
                  <a:cubicBezTo>
                    <a:pt x="12188" y="528245"/>
                    <a:pt x="7969" y="526497"/>
                    <a:pt x="4858" y="523387"/>
                  </a:cubicBezTo>
                  <a:cubicBezTo>
                    <a:pt x="1748" y="520276"/>
                    <a:pt x="0" y="516057"/>
                    <a:pt x="0" y="511658"/>
                  </a:cubicBezTo>
                  <a:lnTo>
                    <a:pt x="0" y="16587"/>
                  </a:lnTo>
                  <a:cubicBezTo>
                    <a:pt x="0" y="12188"/>
                    <a:pt x="1748" y="7969"/>
                    <a:pt x="4858" y="4858"/>
                  </a:cubicBezTo>
                  <a:cubicBezTo>
                    <a:pt x="7969" y="1748"/>
                    <a:pt x="12188" y="0"/>
                    <a:pt x="16587"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4" name="Google Shape;254;p32"/>
            <p:cNvSpPr txBox="1"/>
            <p:nvPr/>
          </p:nvSpPr>
          <p:spPr>
            <a:xfrm>
              <a:off x="0" y="-52389"/>
              <a:ext cx="3073200" cy="633000"/>
            </a:xfrm>
            <a:prstGeom prst="rect">
              <a:avLst/>
            </a:prstGeom>
            <a:noFill/>
            <a:ln>
              <a:noFill/>
            </a:ln>
          </p:spPr>
          <p:txBody>
            <a:bodyPr spcFirstLastPara="1" wrap="square" lIns="127000" tIns="127000" rIns="127000" bIns="127000" anchor="ctr" anchorCtr="0">
              <a:noAutofit/>
            </a:bodyPr>
            <a:lstStyle/>
            <a:p>
              <a:pPr marL="0" marR="0" lvl="0" indent="0" algn="ctr" rtl="0">
                <a:lnSpc>
                  <a:spcPct val="110000"/>
                </a:lnSpc>
                <a:spcBef>
                  <a:spcPts val="0"/>
                </a:spcBef>
                <a:spcAft>
                  <a:spcPts val="0"/>
                </a:spcAft>
                <a:buNone/>
              </a:pPr>
              <a:r>
                <a:rPr lang="en" sz="2900" b="1">
                  <a:solidFill>
                    <a:srgbClr val="000001"/>
                  </a:solidFill>
                  <a:latin typeface="Ultra"/>
                  <a:ea typeface="Ultra"/>
                  <a:cs typeface="Ultra"/>
                  <a:sym typeface="Ultra"/>
                </a:rPr>
                <a:t>WHAT IS NODEMCU ESP8266 ?</a:t>
              </a:r>
              <a:endParaRPr sz="600"/>
            </a:p>
          </p:txBody>
        </p:sp>
      </p:grpSp>
      <p:pic>
        <p:nvPicPr>
          <p:cNvPr id="255" name="Google Shape;255;p32"/>
          <p:cNvPicPr preferRelativeResize="0"/>
          <p:nvPr/>
        </p:nvPicPr>
        <p:blipFill>
          <a:blip r:embed="rId6">
            <a:alphaModFix/>
          </a:blip>
          <a:stretch>
            <a:fillRect/>
          </a:stretch>
        </p:blipFill>
        <p:spPr>
          <a:xfrm>
            <a:off x="185900" y="1296213"/>
            <a:ext cx="5824325" cy="377150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10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BAED3"/>
        </a:solidFill>
        <a:effectLst/>
      </p:bgPr>
    </p:bg>
    <p:spTree>
      <p:nvGrpSpPr>
        <p:cNvPr id="1" name="Shape 259"/>
        <p:cNvGrpSpPr/>
        <p:nvPr/>
      </p:nvGrpSpPr>
      <p:grpSpPr>
        <a:xfrm>
          <a:off x="0" y="0"/>
          <a:ext cx="0" cy="0"/>
          <a:chOff x="0" y="0"/>
          <a:chExt cx="0" cy="0"/>
        </a:xfrm>
      </p:grpSpPr>
      <p:grpSp>
        <p:nvGrpSpPr>
          <p:cNvPr id="260" name="Google Shape;260;p33"/>
          <p:cNvGrpSpPr/>
          <p:nvPr/>
        </p:nvGrpSpPr>
        <p:grpSpPr>
          <a:xfrm>
            <a:off x="-95250" y="3615132"/>
            <a:ext cx="9334736" cy="1623587"/>
            <a:chOff x="0" y="0"/>
            <a:chExt cx="4741333" cy="824700"/>
          </a:xfrm>
        </p:grpSpPr>
        <p:sp>
          <p:nvSpPr>
            <p:cNvPr id="261" name="Google Shape;261;p33"/>
            <p:cNvSpPr/>
            <p:nvPr/>
          </p:nvSpPr>
          <p:spPr>
            <a:xfrm>
              <a:off x="0" y="0"/>
              <a:ext cx="4741333" cy="824695"/>
            </a:xfrm>
            <a:custGeom>
              <a:avLst/>
              <a:gdLst/>
              <a:ahLst/>
              <a:cxnLst/>
              <a:rect l="l" t="t" r="r" b="b"/>
              <a:pathLst>
                <a:path w="4741333" h="824695" extrusionOk="0">
                  <a:moveTo>
                    <a:pt x="0" y="0"/>
                  </a:moveTo>
                  <a:lnTo>
                    <a:pt x="4741333" y="0"/>
                  </a:lnTo>
                  <a:lnTo>
                    <a:pt x="4741333" y="824695"/>
                  </a:lnTo>
                  <a:lnTo>
                    <a:pt x="0" y="824695"/>
                  </a:lnTo>
                  <a:close/>
                </a:path>
              </a:pathLst>
            </a:custGeom>
            <a:solidFill>
              <a:srgbClr val="384766"/>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2" name="Google Shape;262;p33"/>
            <p:cNvSpPr txBox="1"/>
            <p:nvPr/>
          </p:nvSpPr>
          <p:spPr>
            <a:xfrm>
              <a:off x="0" y="38100"/>
              <a:ext cx="4741200" cy="786600"/>
            </a:xfrm>
            <a:prstGeom prst="rect">
              <a:avLst/>
            </a:prstGeom>
            <a:noFill/>
            <a:ln>
              <a:noFill/>
            </a:ln>
          </p:spPr>
          <p:txBody>
            <a:bodyPr spcFirstLastPara="1" wrap="square" lIns="25400" tIns="25400" rIns="25400" bIns="25400" anchor="ctr" anchorCtr="0">
              <a:noAutofit/>
            </a:bodyPr>
            <a:lstStyle/>
            <a:p>
              <a:pPr marL="0" marR="0" lvl="0" indent="0" algn="ctr" rtl="0">
                <a:lnSpc>
                  <a:spcPct val="149666"/>
                </a:lnSpc>
                <a:spcBef>
                  <a:spcPts val="0"/>
                </a:spcBef>
                <a:spcAft>
                  <a:spcPts val="0"/>
                </a:spcAft>
                <a:buNone/>
              </a:pPr>
              <a:endParaRPr sz="900">
                <a:solidFill>
                  <a:schemeClr val="dk1"/>
                </a:solidFill>
                <a:latin typeface="Calibri"/>
                <a:ea typeface="Calibri"/>
                <a:cs typeface="Calibri"/>
                <a:sym typeface="Calibri"/>
              </a:endParaRPr>
            </a:p>
          </p:txBody>
        </p:sp>
      </p:grpSp>
      <p:sp>
        <p:nvSpPr>
          <p:cNvPr id="263" name="Google Shape;263;p33"/>
          <p:cNvSpPr/>
          <p:nvPr/>
        </p:nvSpPr>
        <p:spPr>
          <a:xfrm>
            <a:off x="1944138" y="1286350"/>
            <a:ext cx="7098608" cy="3782586"/>
          </a:xfrm>
          <a:custGeom>
            <a:avLst/>
            <a:gdLst/>
            <a:ahLst/>
            <a:cxnLst/>
            <a:rect l="l" t="t" r="r" b="b"/>
            <a:pathLst>
              <a:path w="14197215" h="5933469" extrusionOk="0">
                <a:moveTo>
                  <a:pt x="0" y="0"/>
                </a:moveTo>
                <a:lnTo>
                  <a:pt x="14197215" y="0"/>
                </a:lnTo>
                <a:lnTo>
                  <a:pt x="14197215" y="5933469"/>
                </a:lnTo>
                <a:lnTo>
                  <a:pt x="0" y="5933469"/>
                </a:lnTo>
                <a:lnTo>
                  <a:pt x="0" y="0"/>
                </a:lnTo>
                <a:close/>
              </a:path>
            </a:pathLst>
          </a:custGeom>
          <a:blipFill rotWithShape="1">
            <a:blip r:embed="rId3">
              <a:alphaModFix/>
            </a:blip>
            <a:stretch>
              <a:fillRect l="-3769" t="-38039" r="-2569"/>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264" name="Google Shape;264;p33"/>
          <p:cNvGrpSpPr/>
          <p:nvPr/>
        </p:nvGrpSpPr>
        <p:grpSpPr>
          <a:xfrm>
            <a:off x="2873980" y="-84759"/>
            <a:ext cx="5238928" cy="1364408"/>
            <a:chOff x="0" y="-96487"/>
            <a:chExt cx="1897200" cy="494100"/>
          </a:xfrm>
        </p:grpSpPr>
        <p:sp>
          <p:nvSpPr>
            <p:cNvPr id="265" name="Google Shape;265;p33"/>
            <p:cNvSpPr/>
            <p:nvPr/>
          </p:nvSpPr>
          <p:spPr>
            <a:xfrm>
              <a:off x="0" y="0"/>
              <a:ext cx="1897161" cy="332243"/>
            </a:xfrm>
            <a:custGeom>
              <a:avLst/>
              <a:gdLst/>
              <a:ahLst/>
              <a:cxnLst/>
              <a:rect l="l" t="t" r="r" b="b"/>
              <a:pathLst>
                <a:path w="1897161" h="332243" extrusionOk="0">
                  <a:moveTo>
                    <a:pt x="18473" y="0"/>
                  </a:moveTo>
                  <a:lnTo>
                    <a:pt x="1878688" y="0"/>
                  </a:lnTo>
                  <a:cubicBezTo>
                    <a:pt x="1883587" y="0"/>
                    <a:pt x="1888286" y="1946"/>
                    <a:pt x="1891750" y="5411"/>
                  </a:cubicBezTo>
                  <a:cubicBezTo>
                    <a:pt x="1895214" y="8875"/>
                    <a:pt x="1897161" y="13573"/>
                    <a:pt x="1897161" y="18473"/>
                  </a:cubicBezTo>
                  <a:lnTo>
                    <a:pt x="1897161" y="313770"/>
                  </a:lnTo>
                  <a:cubicBezTo>
                    <a:pt x="1897161" y="318670"/>
                    <a:pt x="1895214" y="323368"/>
                    <a:pt x="1891750" y="326832"/>
                  </a:cubicBezTo>
                  <a:cubicBezTo>
                    <a:pt x="1888286" y="330297"/>
                    <a:pt x="1883587" y="332243"/>
                    <a:pt x="1878688" y="332243"/>
                  </a:cubicBezTo>
                  <a:lnTo>
                    <a:pt x="18473" y="332243"/>
                  </a:lnTo>
                  <a:cubicBezTo>
                    <a:pt x="13573" y="332243"/>
                    <a:pt x="8875" y="330297"/>
                    <a:pt x="5411" y="326832"/>
                  </a:cubicBezTo>
                  <a:cubicBezTo>
                    <a:pt x="1946" y="323368"/>
                    <a:pt x="0" y="318670"/>
                    <a:pt x="0" y="313770"/>
                  </a:cubicBezTo>
                  <a:lnTo>
                    <a:pt x="0" y="18473"/>
                  </a:lnTo>
                  <a:cubicBezTo>
                    <a:pt x="0" y="13573"/>
                    <a:pt x="1946" y="8875"/>
                    <a:pt x="5411" y="5411"/>
                  </a:cubicBezTo>
                  <a:cubicBezTo>
                    <a:pt x="8875" y="1946"/>
                    <a:pt x="13573" y="0"/>
                    <a:pt x="18473" y="0"/>
                  </a:cubicBezTo>
                  <a:close/>
                </a:path>
              </a:pathLst>
            </a:custGeom>
            <a:solidFill>
              <a:srgbClr val="F2C748"/>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6" name="Google Shape;266;p33"/>
            <p:cNvSpPr txBox="1"/>
            <p:nvPr/>
          </p:nvSpPr>
          <p:spPr>
            <a:xfrm>
              <a:off x="0" y="-96487"/>
              <a:ext cx="1897200" cy="494100"/>
            </a:xfrm>
            <a:prstGeom prst="rect">
              <a:avLst/>
            </a:prstGeom>
            <a:noFill/>
            <a:ln>
              <a:noFill/>
            </a:ln>
          </p:spPr>
          <p:txBody>
            <a:bodyPr spcFirstLastPara="1" wrap="square" lIns="25400" tIns="25400" rIns="25400" bIns="25400" anchor="ctr" anchorCtr="0">
              <a:noAutofit/>
            </a:bodyPr>
            <a:lstStyle/>
            <a:p>
              <a:pPr marL="0" marR="0" lvl="0" indent="0" algn="ctr" rtl="0">
                <a:lnSpc>
                  <a:spcPct val="110001"/>
                </a:lnSpc>
                <a:spcBef>
                  <a:spcPts val="0"/>
                </a:spcBef>
                <a:spcAft>
                  <a:spcPts val="0"/>
                </a:spcAft>
                <a:buNone/>
              </a:pPr>
              <a:r>
                <a:rPr lang="en" sz="4500">
                  <a:solidFill>
                    <a:srgbClr val="000001"/>
                  </a:solidFill>
                  <a:latin typeface="Ultra"/>
                  <a:ea typeface="Ultra"/>
                  <a:cs typeface="Ultra"/>
                  <a:sym typeface="Ultra"/>
                </a:rPr>
                <a:t>IP4</a:t>
              </a:r>
              <a:endParaRPr sz="700"/>
            </a:p>
          </p:txBody>
        </p:sp>
      </p:grpSp>
      <p:sp>
        <p:nvSpPr>
          <p:cNvPr id="267" name="Google Shape;267;p33"/>
          <p:cNvSpPr/>
          <p:nvPr/>
        </p:nvSpPr>
        <p:spPr>
          <a:xfrm flipH="1">
            <a:off x="-95250" y="640402"/>
            <a:ext cx="2935602" cy="4620845"/>
          </a:xfrm>
          <a:custGeom>
            <a:avLst/>
            <a:gdLst/>
            <a:ahLst/>
            <a:cxnLst/>
            <a:rect l="l" t="t" r="r" b="b"/>
            <a:pathLst>
              <a:path w="5871203" h="9241689" extrusionOk="0">
                <a:moveTo>
                  <a:pt x="5871203" y="0"/>
                </a:moveTo>
                <a:lnTo>
                  <a:pt x="0" y="0"/>
                </a:lnTo>
                <a:lnTo>
                  <a:pt x="0" y="9241689"/>
                </a:lnTo>
                <a:lnTo>
                  <a:pt x="5871203" y="9241689"/>
                </a:lnTo>
                <a:lnTo>
                  <a:pt x="5871203" y="0"/>
                </a:lnTo>
                <a:close/>
              </a:path>
            </a:pathLst>
          </a:custGeom>
          <a:blipFill rotWithShape="1">
            <a:blip r:embed="rId4">
              <a:alphaModFix/>
            </a:blip>
            <a:stretch>
              <a:fillRect t="-579" b="-68828"/>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8" name="Google Shape;268;p33"/>
          <p:cNvSpPr txBox="1"/>
          <p:nvPr/>
        </p:nvSpPr>
        <p:spPr>
          <a:xfrm>
            <a:off x="4569619" y="2326164"/>
            <a:ext cx="4800" cy="138600"/>
          </a:xfrm>
          <a:prstGeom prst="rect">
            <a:avLst/>
          </a:prstGeom>
          <a:noFill/>
          <a:ln>
            <a:noFill/>
          </a:ln>
        </p:spPr>
        <p:txBody>
          <a:bodyPr spcFirstLastPara="1" wrap="square" lIns="0" tIns="0" rIns="0" bIns="0" anchor="t" anchorCtr="0">
            <a:spAutoFit/>
          </a:bodyPr>
          <a:lstStyle/>
          <a:p>
            <a:pPr marL="0" marR="0" lvl="0" indent="0" algn="ctr" rtl="0">
              <a:lnSpc>
                <a:spcPct val="404388"/>
              </a:lnSpc>
              <a:spcBef>
                <a:spcPts val="0"/>
              </a:spcBef>
              <a:spcAft>
                <a:spcPts val="0"/>
              </a:spcAft>
              <a:buNone/>
            </a:pPr>
            <a:endParaRPr sz="900">
              <a:solidFill>
                <a:schemeClr val="dk1"/>
              </a:solidFill>
              <a:latin typeface="Calibri"/>
              <a:ea typeface="Calibri"/>
              <a:cs typeface="Calibri"/>
              <a:sym typeface="Calibri"/>
            </a:endParaRPr>
          </a:p>
        </p:txBody>
      </p:sp>
      <p:pic>
        <p:nvPicPr>
          <p:cNvPr id="269" name="Google Shape;269;p33"/>
          <p:cNvPicPr preferRelativeResize="0"/>
          <p:nvPr/>
        </p:nvPicPr>
        <p:blipFill>
          <a:blip r:embed="rId5">
            <a:alphaModFix/>
          </a:blip>
          <a:stretch>
            <a:fillRect/>
          </a:stretch>
        </p:blipFill>
        <p:spPr>
          <a:xfrm>
            <a:off x="2161762" y="1467463"/>
            <a:ext cx="6503136" cy="2966724"/>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842</Words>
  <Application>Microsoft Macintosh PowerPoint</Application>
  <PresentationFormat>On-screen Show (16:9)</PresentationFormat>
  <Paragraphs>123</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Inter Medium</vt:lpstr>
      <vt:lpstr>Arial</vt:lpstr>
      <vt:lpstr>Inter</vt:lpstr>
      <vt:lpstr>Calibri</vt:lpstr>
      <vt:lpstr>Ultra</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random365</cp:lastModifiedBy>
  <cp:revision>1</cp:revision>
  <dcterms:modified xsi:type="dcterms:W3CDTF">2025-07-16T20:09:40Z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2025-07-16T20:09:40Z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bc629f78-2b37-4028-8ccc-a46ee981e6dd</vt:lpwstr>
  </property>
  <property fmtid="{D5CDD505-2E9C-101B-9397-08002B2CF9AE}" pid="7" name="MSIP_Label_defa4170-0d19-0005-0004-bc88714345d2_ActionId">
    <vt:lpwstr>9022df4c-5bab-4246-a160-16b69287ad3d</vt:lpwstr>
  </property>
  <property fmtid="{D5CDD505-2E9C-101B-9397-08002B2CF9AE}" pid="8" name="MSIP_Label_defa4170-0d19-0005-0004-bc88714345d2_ContentBits">
    <vt:lpwstr>0</vt:lpwstr>
  </property>
  <property fmtid="{D5CDD505-2E9C-101B-9397-08002B2CF9AE}" pid="9" name="MSIP_Label_defa4170-0d19-0005-0004-bc88714345d2_Tag">
    <vt:lpwstr>50, 3, 0, 1</vt:lpwstr>
  </property>
</Properties>
</file>